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7" r:id="rId1"/>
  </p:sldMasterIdLst>
  <p:sldIdLst>
    <p:sldId id="256" r:id="rId2"/>
    <p:sldId id="258" r:id="rId3"/>
    <p:sldId id="271" r:id="rId4"/>
    <p:sldId id="289" r:id="rId5"/>
    <p:sldId id="290" r:id="rId6"/>
    <p:sldId id="259" r:id="rId7"/>
    <p:sldId id="262" r:id="rId8"/>
    <p:sldId id="263" r:id="rId9"/>
    <p:sldId id="265" r:id="rId10"/>
    <p:sldId id="266" r:id="rId11"/>
    <p:sldId id="280" r:id="rId12"/>
    <p:sldId id="281" r:id="rId13"/>
    <p:sldId id="282" r:id="rId14"/>
    <p:sldId id="283" r:id="rId15"/>
    <p:sldId id="274" r:id="rId16"/>
    <p:sldId id="275" r:id="rId17"/>
    <p:sldId id="288" r:id="rId18"/>
    <p:sldId id="267" r:id="rId19"/>
    <p:sldId id="276" r:id="rId20"/>
    <p:sldId id="287" r:id="rId21"/>
    <p:sldId id="269" r:id="rId22"/>
    <p:sldId id="277" r:id="rId23"/>
    <p:sldId id="286" r:id="rId24"/>
    <p:sldId id="268" r:id="rId25"/>
    <p:sldId id="278" r:id="rId26"/>
    <p:sldId id="285" r:id="rId27"/>
    <p:sldId id="270" r:id="rId28"/>
    <p:sldId id="279" r:id="rId29"/>
    <p:sldId id="284" r:id="rId30"/>
    <p:sldId id="261" r:id="rId31"/>
    <p:sldId id="27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6D891F-681B-A34E-8A67-F6006B839035}" v="37" dt="2023-11-28T12:33:18.915"/>
    <p1510:client id="{2A9CE52D-9116-5DA6-FAB2-160DB0E4F6E9}" v="122" dt="2023-11-27T21:02:22.828"/>
    <p1510:client id="{AD8340FC-993E-98D5-BA4A-EBCDAB450423}" v="8" dt="2023-11-27T16:50:33.157"/>
    <p1510:client id="{E9B245F9-D24A-CBB9-02EB-1998EC5FB6BC}" v="119" dt="2023-11-27T14:31:29.5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144"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108459-0A22-4C6E-ADE1-955562B2B9EB}" type="doc">
      <dgm:prSet loTypeId="urn:microsoft.com/office/officeart/2008/layout/LinedList" loCatId="list" qsTypeId="urn:microsoft.com/office/officeart/2005/8/quickstyle/simple5" qsCatId="simple" csTypeId="urn:microsoft.com/office/officeart/2005/8/colors/accent0_3" csCatId="mainScheme" phldr="1"/>
      <dgm:spPr/>
      <dgm:t>
        <a:bodyPr/>
        <a:lstStyle/>
        <a:p>
          <a:endParaRPr lang="en-US"/>
        </a:p>
      </dgm:t>
    </dgm:pt>
    <dgm:pt modelId="{7BFEED3F-1866-407D-A243-C856B968CC19}">
      <dgm:prSet/>
      <dgm:spPr/>
      <dgm:t>
        <a:bodyPr/>
        <a:lstStyle/>
        <a:p>
          <a:r>
            <a:rPr lang="en-GB" dirty="0"/>
            <a:t>Mutexes </a:t>
          </a:r>
          <a:endParaRPr lang="en-US" dirty="0"/>
        </a:p>
      </dgm:t>
    </dgm:pt>
    <dgm:pt modelId="{561E1F3C-DDE0-4B99-8065-6A602ABD8021}" type="parTrans" cxnId="{5755D1A0-D0C8-4FA9-8AB0-93F992934B3E}">
      <dgm:prSet/>
      <dgm:spPr/>
      <dgm:t>
        <a:bodyPr/>
        <a:lstStyle/>
        <a:p>
          <a:endParaRPr lang="en-US"/>
        </a:p>
      </dgm:t>
    </dgm:pt>
    <dgm:pt modelId="{1ADD1C8B-8C13-4E7E-B448-F3BA1E724C30}" type="sibTrans" cxnId="{5755D1A0-D0C8-4FA9-8AB0-93F992934B3E}">
      <dgm:prSet/>
      <dgm:spPr/>
      <dgm:t>
        <a:bodyPr/>
        <a:lstStyle/>
        <a:p>
          <a:endParaRPr lang="en-US"/>
        </a:p>
      </dgm:t>
    </dgm:pt>
    <dgm:pt modelId="{A01DE9CC-A6E5-406D-A2D9-8DAEBBB13CD8}">
      <dgm:prSet/>
      <dgm:spPr/>
      <dgm:t>
        <a:bodyPr/>
        <a:lstStyle/>
        <a:p>
          <a:pPr rtl="0"/>
          <a:r>
            <a:rPr lang="en-GB" dirty="0"/>
            <a:t>Semaphores</a:t>
          </a:r>
          <a:r>
            <a:rPr lang="en-GB" dirty="0">
              <a:latin typeface="Calibri Light" panose="020F0302020204030204"/>
            </a:rPr>
            <a:t> </a:t>
          </a:r>
          <a:endParaRPr lang="en-US" dirty="0"/>
        </a:p>
      </dgm:t>
    </dgm:pt>
    <dgm:pt modelId="{B36C27CD-36F4-4E03-939A-15A88C765479}" type="parTrans" cxnId="{CCCE4115-81AC-4E89-B2CE-CD143D86A892}">
      <dgm:prSet/>
      <dgm:spPr/>
      <dgm:t>
        <a:bodyPr/>
        <a:lstStyle/>
        <a:p>
          <a:endParaRPr lang="en-US"/>
        </a:p>
      </dgm:t>
    </dgm:pt>
    <dgm:pt modelId="{56459478-B72F-432E-A7EA-FB957DC04681}" type="sibTrans" cxnId="{CCCE4115-81AC-4E89-B2CE-CD143D86A892}">
      <dgm:prSet/>
      <dgm:spPr/>
      <dgm:t>
        <a:bodyPr/>
        <a:lstStyle/>
        <a:p>
          <a:endParaRPr lang="en-US"/>
        </a:p>
      </dgm:t>
    </dgm:pt>
    <dgm:pt modelId="{84CD37B8-EF60-4183-A42D-67697640C242}">
      <dgm:prSet/>
      <dgm:spPr/>
      <dgm:t>
        <a:bodyPr/>
        <a:lstStyle/>
        <a:p>
          <a:r>
            <a:rPr lang="en-GB" dirty="0"/>
            <a:t>Events </a:t>
          </a:r>
          <a:endParaRPr lang="en-US" dirty="0"/>
        </a:p>
      </dgm:t>
    </dgm:pt>
    <dgm:pt modelId="{1DDB4C5F-B4BB-420C-B918-59734E8B56CE}" type="parTrans" cxnId="{23922859-1C49-4F81-BB68-021C28E441CF}">
      <dgm:prSet/>
      <dgm:spPr/>
      <dgm:t>
        <a:bodyPr/>
        <a:lstStyle/>
        <a:p>
          <a:endParaRPr lang="en-US"/>
        </a:p>
      </dgm:t>
    </dgm:pt>
    <dgm:pt modelId="{E6C79A30-1C7D-4A33-AACF-72879B76F802}" type="sibTrans" cxnId="{23922859-1C49-4F81-BB68-021C28E441CF}">
      <dgm:prSet/>
      <dgm:spPr/>
      <dgm:t>
        <a:bodyPr/>
        <a:lstStyle/>
        <a:p>
          <a:endParaRPr lang="en-US"/>
        </a:p>
      </dgm:t>
    </dgm:pt>
    <dgm:pt modelId="{B5FA5028-ABF4-4136-98D0-A0C0D0D9A691}">
      <dgm:prSet phldr="0"/>
      <dgm:spPr/>
      <dgm:t>
        <a:bodyPr/>
        <a:lstStyle/>
        <a:p>
          <a:r>
            <a:rPr lang="en-GB" dirty="0">
              <a:latin typeface="Calibri"/>
              <a:cs typeface="Calibri"/>
            </a:rPr>
            <a:t>Interlocked </a:t>
          </a:r>
          <a:endParaRPr lang="en-US" dirty="0">
            <a:latin typeface="Calibri"/>
            <a:cs typeface="Calibri"/>
          </a:endParaRPr>
        </a:p>
      </dgm:t>
    </dgm:pt>
    <dgm:pt modelId="{BF3E3E40-C749-4207-B710-BD08769F44EC}" type="parTrans" cxnId="{316C1543-A45B-4ECC-8FCA-04ACC006130A}">
      <dgm:prSet/>
      <dgm:spPr/>
    </dgm:pt>
    <dgm:pt modelId="{61D09C1F-B007-46D6-9AA0-2531BAF3CBA0}" type="sibTrans" cxnId="{316C1543-A45B-4ECC-8FCA-04ACC006130A}">
      <dgm:prSet/>
      <dgm:spPr/>
    </dgm:pt>
    <dgm:pt modelId="{33011607-D6E9-45AF-9B5B-88B4B5343078}">
      <dgm:prSet phldr="0"/>
      <dgm:spPr/>
      <dgm:t>
        <a:bodyPr/>
        <a:lstStyle/>
        <a:p>
          <a:pPr rtl="0"/>
          <a:r>
            <a:rPr lang="en-GB" dirty="0">
              <a:latin typeface="Calibri"/>
              <a:ea typeface="Calibri"/>
              <a:cs typeface="Calibri"/>
            </a:rPr>
            <a:t>Critical Sections</a:t>
          </a:r>
        </a:p>
      </dgm:t>
    </dgm:pt>
    <dgm:pt modelId="{84344B7C-C7A3-404F-A06A-1BFD1F6CC8D9}" type="parTrans" cxnId="{3DC7B789-54D7-4F65-BB1B-3D4E6FDC743C}">
      <dgm:prSet/>
      <dgm:spPr/>
    </dgm:pt>
    <dgm:pt modelId="{C058B6AF-9057-4AD5-9ECA-51B49BED12EB}" type="sibTrans" cxnId="{3DC7B789-54D7-4F65-BB1B-3D4E6FDC743C}">
      <dgm:prSet/>
      <dgm:spPr/>
    </dgm:pt>
    <dgm:pt modelId="{E7D75CD8-750A-4AFD-9042-1B3F6D8CFDB2}" type="pres">
      <dgm:prSet presAssocID="{6B108459-0A22-4C6E-ADE1-955562B2B9EB}" presName="vert0" presStyleCnt="0">
        <dgm:presLayoutVars>
          <dgm:dir/>
          <dgm:animOne val="branch"/>
          <dgm:animLvl val="lvl"/>
        </dgm:presLayoutVars>
      </dgm:prSet>
      <dgm:spPr/>
    </dgm:pt>
    <dgm:pt modelId="{38A43CA5-3016-4D23-858C-1158D90546C1}" type="pres">
      <dgm:prSet presAssocID="{7BFEED3F-1866-407D-A243-C856B968CC19}" presName="thickLine" presStyleLbl="alignNode1" presStyleIdx="0" presStyleCnt="5"/>
      <dgm:spPr/>
    </dgm:pt>
    <dgm:pt modelId="{1DECA405-F99B-45B2-967F-B7A214AF7EC2}" type="pres">
      <dgm:prSet presAssocID="{7BFEED3F-1866-407D-A243-C856B968CC19}" presName="horz1" presStyleCnt="0"/>
      <dgm:spPr/>
    </dgm:pt>
    <dgm:pt modelId="{32DD40D0-9B56-4662-A8AE-4172C3EF209E}" type="pres">
      <dgm:prSet presAssocID="{7BFEED3F-1866-407D-A243-C856B968CC19}" presName="tx1" presStyleLbl="revTx" presStyleIdx="0" presStyleCnt="5"/>
      <dgm:spPr/>
    </dgm:pt>
    <dgm:pt modelId="{76844056-D551-46C1-ABD6-28C3AA817934}" type="pres">
      <dgm:prSet presAssocID="{7BFEED3F-1866-407D-A243-C856B968CC19}" presName="vert1" presStyleCnt="0"/>
      <dgm:spPr/>
    </dgm:pt>
    <dgm:pt modelId="{7EDECCF2-DAC5-402B-BE74-906911A1828B}" type="pres">
      <dgm:prSet presAssocID="{A01DE9CC-A6E5-406D-A2D9-8DAEBBB13CD8}" presName="thickLine" presStyleLbl="alignNode1" presStyleIdx="1" presStyleCnt="5"/>
      <dgm:spPr/>
    </dgm:pt>
    <dgm:pt modelId="{3E2468C4-5C5E-4E39-8B21-65B8A870B749}" type="pres">
      <dgm:prSet presAssocID="{A01DE9CC-A6E5-406D-A2D9-8DAEBBB13CD8}" presName="horz1" presStyleCnt="0"/>
      <dgm:spPr/>
    </dgm:pt>
    <dgm:pt modelId="{5A07C161-460B-416D-ADD2-B93A237F3E60}" type="pres">
      <dgm:prSet presAssocID="{A01DE9CC-A6E5-406D-A2D9-8DAEBBB13CD8}" presName="tx1" presStyleLbl="revTx" presStyleIdx="1" presStyleCnt="5"/>
      <dgm:spPr/>
    </dgm:pt>
    <dgm:pt modelId="{70738601-AB50-4A8F-BC23-6A8E0348BB67}" type="pres">
      <dgm:prSet presAssocID="{A01DE9CC-A6E5-406D-A2D9-8DAEBBB13CD8}" presName="vert1" presStyleCnt="0"/>
      <dgm:spPr/>
    </dgm:pt>
    <dgm:pt modelId="{C773AF5D-A219-4C40-A009-D4D2A42831FC}" type="pres">
      <dgm:prSet presAssocID="{84CD37B8-EF60-4183-A42D-67697640C242}" presName="thickLine" presStyleLbl="alignNode1" presStyleIdx="2" presStyleCnt="5"/>
      <dgm:spPr/>
    </dgm:pt>
    <dgm:pt modelId="{AC9DB057-6107-4FF3-B942-65888DC48E7E}" type="pres">
      <dgm:prSet presAssocID="{84CD37B8-EF60-4183-A42D-67697640C242}" presName="horz1" presStyleCnt="0"/>
      <dgm:spPr/>
    </dgm:pt>
    <dgm:pt modelId="{B8034481-FB41-44AA-ACBD-4BBBF1735578}" type="pres">
      <dgm:prSet presAssocID="{84CD37B8-EF60-4183-A42D-67697640C242}" presName="tx1" presStyleLbl="revTx" presStyleIdx="2" presStyleCnt="5"/>
      <dgm:spPr/>
    </dgm:pt>
    <dgm:pt modelId="{B91A32B7-80D3-4488-942B-DF06407C5659}" type="pres">
      <dgm:prSet presAssocID="{84CD37B8-EF60-4183-A42D-67697640C242}" presName="vert1" presStyleCnt="0"/>
      <dgm:spPr/>
    </dgm:pt>
    <dgm:pt modelId="{9A5B4622-DE43-4F8F-9B8C-9D5BEF0104ED}" type="pres">
      <dgm:prSet presAssocID="{B5FA5028-ABF4-4136-98D0-A0C0D0D9A691}" presName="thickLine" presStyleLbl="alignNode1" presStyleIdx="3" presStyleCnt="5"/>
      <dgm:spPr/>
    </dgm:pt>
    <dgm:pt modelId="{1005140D-485C-4927-9EE5-0685874FC821}" type="pres">
      <dgm:prSet presAssocID="{B5FA5028-ABF4-4136-98D0-A0C0D0D9A691}" presName="horz1" presStyleCnt="0"/>
      <dgm:spPr/>
    </dgm:pt>
    <dgm:pt modelId="{0AD754C5-4F7A-46A1-9B57-1D078E1DEB80}" type="pres">
      <dgm:prSet presAssocID="{B5FA5028-ABF4-4136-98D0-A0C0D0D9A691}" presName="tx1" presStyleLbl="revTx" presStyleIdx="3" presStyleCnt="5"/>
      <dgm:spPr/>
    </dgm:pt>
    <dgm:pt modelId="{CFE75742-C431-42AE-AE35-5242D7DA1446}" type="pres">
      <dgm:prSet presAssocID="{B5FA5028-ABF4-4136-98D0-A0C0D0D9A691}" presName="vert1" presStyleCnt="0"/>
      <dgm:spPr/>
    </dgm:pt>
    <dgm:pt modelId="{E9AEE3F9-FE5A-4F91-81C9-E718EFA628F7}" type="pres">
      <dgm:prSet presAssocID="{33011607-D6E9-45AF-9B5B-88B4B5343078}" presName="thickLine" presStyleLbl="alignNode1" presStyleIdx="4" presStyleCnt="5"/>
      <dgm:spPr/>
    </dgm:pt>
    <dgm:pt modelId="{D1EA1E90-4838-49A3-A200-E9A62981B491}" type="pres">
      <dgm:prSet presAssocID="{33011607-D6E9-45AF-9B5B-88B4B5343078}" presName="horz1" presStyleCnt="0"/>
      <dgm:spPr/>
    </dgm:pt>
    <dgm:pt modelId="{39B954FE-E897-4BB3-B2A9-ED9738735D82}" type="pres">
      <dgm:prSet presAssocID="{33011607-D6E9-45AF-9B5B-88B4B5343078}" presName="tx1" presStyleLbl="revTx" presStyleIdx="4" presStyleCnt="5"/>
      <dgm:spPr/>
    </dgm:pt>
    <dgm:pt modelId="{5A668B0F-A2D0-4B49-954A-83EF5515C612}" type="pres">
      <dgm:prSet presAssocID="{33011607-D6E9-45AF-9B5B-88B4B5343078}" presName="vert1" presStyleCnt="0"/>
      <dgm:spPr/>
    </dgm:pt>
  </dgm:ptLst>
  <dgm:cxnLst>
    <dgm:cxn modelId="{14CDCB0D-A1FD-438A-A034-53029BEA4D07}" type="presOf" srcId="{B5FA5028-ABF4-4136-98D0-A0C0D0D9A691}" destId="{0AD754C5-4F7A-46A1-9B57-1D078E1DEB80}" srcOrd="0" destOrd="0" presId="urn:microsoft.com/office/officeart/2008/layout/LinedList"/>
    <dgm:cxn modelId="{0D085911-ED9A-46B6-A25B-23097F1037DA}" type="presOf" srcId="{33011607-D6E9-45AF-9B5B-88B4B5343078}" destId="{39B954FE-E897-4BB3-B2A9-ED9738735D82}" srcOrd="0" destOrd="0" presId="urn:microsoft.com/office/officeart/2008/layout/LinedList"/>
    <dgm:cxn modelId="{CCCE4115-81AC-4E89-B2CE-CD143D86A892}" srcId="{6B108459-0A22-4C6E-ADE1-955562B2B9EB}" destId="{A01DE9CC-A6E5-406D-A2D9-8DAEBBB13CD8}" srcOrd="1" destOrd="0" parTransId="{B36C27CD-36F4-4E03-939A-15A88C765479}" sibTransId="{56459478-B72F-432E-A7EA-FB957DC04681}"/>
    <dgm:cxn modelId="{045D3529-15C2-4DB8-AE4F-1D71F84E48F6}" type="presOf" srcId="{7BFEED3F-1866-407D-A243-C856B968CC19}" destId="{32DD40D0-9B56-4662-A8AE-4172C3EF209E}" srcOrd="0" destOrd="0" presId="urn:microsoft.com/office/officeart/2008/layout/LinedList"/>
    <dgm:cxn modelId="{316C1543-A45B-4ECC-8FCA-04ACC006130A}" srcId="{6B108459-0A22-4C6E-ADE1-955562B2B9EB}" destId="{B5FA5028-ABF4-4136-98D0-A0C0D0D9A691}" srcOrd="3" destOrd="0" parTransId="{BF3E3E40-C749-4207-B710-BD08769F44EC}" sibTransId="{61D09C1F-B007-46D6-9AA0-2531BAF3CBA0}"/>
    <dgm:cxn modelId="{1D38D64F-4E6A-4577-84F5-B2BE4524EA51}" type="presOf" srcId="{6B108459-0A22-4C6E-ADE1-955562B2B9EB}" destId="{E7D75CD8-750A-4AFD-9042-1B3F6D8CFDB2}" srcOrd="0" destOrd="0" presId="urn:microsoft.com/office/officeart/2008/layout/LinedList"/>
    <dgm:cxn modelId="{23922859-1C49-4F81-BB68-021C28E441CF}" srcId="{6B108459-0A22-4C6E-ADE1-955562B2B9EB}" destId="{84CD37B8-EF60-4183-A42D-67697640C242}" srcOrd="2" destOrd="0" parTransId="{1DDB4C5F-B4BB-420C-B918-59734E8B56CE}" sibTransId="{E6C79A30-1C7D-4A33-AACF-72879B76F802}"/>
    <dgm:cxn modelId="{3DC7B789-54D7-4F65-BB1B-3D4E6FDC743C}" srcId="{6B108459-0A22-4C6E-ADE1-955562B2B9EB}" destId="{33011607-D6E9-45AF-9B5B-88B4B5343078}" srcOrd="4" destOrd="0" parTransId="{84344B7C-C7A3-404F-A06A-1BFD1F6CC8D9}" sibTransId="{C058B6AF-9057-4AD5-9ECA-51B49BED12EB}"/>
    <dgm:cxn modelId="{5755D1A0-D0C8-4FA9-8AB0-93F992934B3E}" srcId="{6B108459-0A22-4C6E-ADE1-955562B2B9EB}" destId="{7BFEED3F-1866-407D-A243-C856B968CC19}" srcOrd="0" destOrd="0" parTransId="{561E1F3C-DDE0-4B99-8065-6A602ABD8021}" sibTransId="{1ADD1C8B-8C13-4E7E-B448-F3BA1E724C30}"/>
    <dgm:cxn modelId="{F259B9BC-095E-4BFC-B289-62109F2D47EB}" type="presOf" srcId="{84CD37B8-EF60-4183-A42D-67697640C242}" destId="{B8034481-FB41-44AA-ACBD-4BBBF1735578}" srcOrd="0" destOrd="0" presId="urn:microsoft.com/office/officeart/2008/layout/LinedList"/>
    <dgm:cxn modelId="{2B48A1EC-8B84-4C2B-9B1E-4455675EEDEE}" type="presOf" srcId="{A01DE9CC-A6E5-406D-A2D9-8DAEBBB13CD8}" destId="{5A07C161-460B-416D-ADD2-B93A237F3E60}" srcOrd="0" destOrd="0" presId="urn:microsoft.com/office/officeart/2008/layout/LinedList"/>
    <dgm:cxn modelId="{CA9F9FD6-67E3-459E-8A55-2252F76199C8}" type="presParOf" srcId="{E7D75CD8-750A-4AFD-9042-1B3F6D8CFDB2}" destId="{38A43CA5-3016-4D23-858C-1158D90546C1}" srcOrd="0" destOrd="0" presId="urn:microsoft.com/office/officeart/2008/layout/LinedList"/>
    <dgm:cxn modelId="{9671CB6C-6BF4-4280-A10C-25AAA5D6713D}" type="presParOf" srcId="{E7D75CD8-750A-4AFD-9042-1B3F6D8CFDB2}" destId="{1DECA405-F99B-45B2-967F-B7A214AF7EC2}" srcOrd="1" destOrd="0" presId="urn:microsoft.com/office/officeart/2008/layout/LinedList"/>
    <dgm:cxn modelId="{C9AC44C6-9A67-494C-B07A-F05337C2FC5C}" type="presParOf" srcId="{1DECA405-F99B-45B2-967F-B7A214AF7EC2}" destId="{32DD40D0-9B56-4662-A8AE-4172C3EF209E}" srcOrd="0" destOrd="0" presId="urn:microsoft.com/office/officeart/2008/layout/LinedList"/>
    <dgm:cxn modelId="{CE977E80-0DAE-4CFE-BF95-A577111379E6}" type="presParOf" srcId="{1DECA405-F99B-45B2-967F-B7A214AF7EC2}" destId="{76844056-D551-46C1-ABD6-28C3AA817934}" srcOrd="1" destOrd="0" presId="urn:microsoft.com/office/officeart/2008/layout/LinedList"/>
    <dgm:cxn modelId="{72011565-5500-43F1-8843-613B785C18DD}" type="presParOf" srcId="{E7D75CD8-750A-4AFD-9042-1B3F6D8CFDB2}" destId="{7EDECCF2-DAC5-402B-BE74-906911A1828B}" srcOrd="2" destOrd="0" presId="urn:microsoft.com/office/officeart/2008/layout/LinedList"/>
    <dgm:cxn modelId="{FA4D0D3F-C270-485E-9971-C6875074711C}" type="presParOf" srcId="{E7D75CD8-750A-4AFD-9042-1B3F6D8CFDB2}" destId="{3E2468C4-5C5E-4E39-8B21-65B8A870B749}" srcOrd="3" destOrd="0" presId="urn:microsoft.com/office/officeart/2008/layout/LinedList"/>
    <dgm:cxn modelId="{29D7F734-089E-49FA-9F3F-2DA5D2B5B1AB}" type="presParOf" srcId="{3E2468C4-5C5E-4E39-8B21-65B8A870B749}" destId="{5A07C161-460B-416D-ADD2-B93A237F3E60}" srcOrd="0" destOrd="0" presId="urn:microsoft.com/office/officeart/2008/layout/LinedList"/>
    <dgm:cxn modelId="{8A0954C8-CBEA-4413-8CDC-0E4627F86864}" type="presParOf" srcId="{3E2468C4-5C5E-4E39-8B21-65B8A870B749}" destId="{70738601-AB50-4A8F-BC23-6A8E0348BB67}" srcOrd="1" destOrd="0" presId="urn:microsoft.com/office/officeart/2008/layout/LinedList"/>
    <dgm:cxn modelId="{72EAA226-EA70-4E12-A3D1-7E0B09182B9D}" type="presParOf" srcId="{E7D75CD8-750A-4AFD-9042-1B3F6D8CFDB2}" destId="{C773AF5D-A219-4C40-A009-D4D2A42831FC}" srcOrd="4" destOrd="0" presId="urn:microsoft.com/office/officeart/2008/layout/LinedList"/>
    <dgm:cxn modelId="{27E5E830-1F4B-498B-AC37-25EBA478576F}" type="presParOf" srcId="{E7D75CD8-750A-4AFD-9042-1B3F6D8CFDB2}" destId="{AC9DB057-6107-4FF3-B942-65888DC48E7E}" srcOrd="5" destOrd="0" presId="urn:microsoft.com/office/officeart/2008/layout/LinedList"/>
    <dgm:cxn modelId="{D35364F2-8A29-4F55-84FE-5B60919B0063}" type="presParOf" srcId="{AC9DB057-6107-4FF3-B942-65888DC48E7E}" destId="{B8034481-FB41-44AA-ACBD-4BBBF1735578}" srcOrd="0" destOrd="0" presId="urn:microsoft.com/office/officeart/2008/layout/LinedList"/>
    <dgm:cxn modelId="{C6DA6E5F-E1CA-48B6-8A08-BAFB161F2CC3}" type="presParOf" srcId="{AC9DB057-6107-4FF3-B942-65888DC48E7E}" destId="{B91A32B7-80D3-4488-942B-DF06407C5659}" srcOrd="1" destOrd="0" presId="urn:microsoft.com/office/officeart/2008/layout/LinedList"/>
    <dgm:cxn modelId="{EA26C45F-BA61-4D92-B98B-2A6BBDE8114C}" type="presParOf" srcId="{E7D75CD8-750A-4AFD-9042-1B3F6D8CFDB2}" destId="{9A5B4622-DE43-4F8F-9B8C-9D5BEF0104ED}" srcOrd="6" destOrd="0" presId="urn:microsoft.com/office/officeart/2008/layout/LinedList"/>
    <dgm:cxn modelId="{2D6A5331-3144-46E2-8B86-CC497E59F637}" type="presParOf" srcId="{E7D75CD8-750A-4AFD-9042-1B3F6D8CFDB2}" destId="{1005140D-485C-4927-9EE5-0685874FC821}" srcOrd="7" destOrd="0" presId="urn:microsoft.com/office/officeart/2008/layout/LinedList"/>
    <dgm:cxn modelId="{96D6CA9B-22B7-4572-A3C4-5F1968913519}" type="presParOf" srcId="{1005140D-485C-4927-9EE5-0685874FC821}" destId="{0AD754C5-4F7A-46A1-9B57-1D078E1DEB80}" srcOrd="0" destOrd="0" presId="urn:microsoft.com/office/officeart/2008/layout/LinedList"/>
    <dgm:cxn modelId="{A74A70B2-0493-4CCD-BC1F-12D2F65E359C}" type="presParOf" srcId="{1005140D-485C-4927-9EE5-0685874FC821}" destId="{CFE75742-C431-42AE-AE35-5242D7DA1446}" srcOrd="1" destOrd="0" presId="urn:microsoft.com/office/officeart/2008/layout/LinedList"/>
    <dgm:cxn modelId="{DDC2A68A-9B2D-448C-86A0-BFAE2786669D}" type="presParOf" srcId="{E7D75CD8-750A-4AFD-9042-1B3F6D8CFDB2}" destId="{E9AEE3F9-FE5A-4F91-81C9-E718EFA628F7}" srcOrd="8" destOrd="0" presId="urn:microsoft.com/office/officeart/2008/layout/LinedList"/>
    <dgm:cxn modelId="{AA3EDC70-8191-4883-809A-54134D2DADC4}" type="presParOf" srcId="{E7D75CD8-750A-4AFD-9042-1B3F6D8CFDB2}" destId="{D1EA1E90-4838-49A3-A200-E9A62981B491}" srcOrd="9" destOrd="0" presId="urn:microsoft.com/office/officeart/2008/layout/LinedList"/>
    <dgm:cxn modelId="{457F89A1-A232-4C00-A596-1E8B679F6CCF}" type="presParOf" srcId="{D1EA1E90-4838-49A3-A200-E9A62981B491}" destId="{39B954FE-E897-4BB3-B2A9-ED9738735D82}" srcOrd="0" destOrd="0" presId="urn:microsoft.com/office/officeart/2008/layout/LinedList"/>
    <dgm:cxn modelId="{F0043DD9-B1E4-46C3-9311-761408264429}" type="presParOf" srcId="{D1EA1E90-4838-49A3-A200-E9A62981B491}" destId="{5A668B0F-A2D0-4B49-954A-83EF5515C61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A43CA5-3016-4D23-858C-1158D90546C1}">
      <dsp:nvSpPr>
        <dsp:cNvPr id="0" name=""/>
        <dsp:cNvSpPr/>
      </dsp:nvSpPr>
      <dsp:spPr>
        <a:xfrm>
          <a:off x="0" y="677"/>
          <a:ext cx="3636784"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32DD40D0-9B56-4662-A8AE-4172C3EF209E}">
      <dsp:nvSpPr>
        <dsp:cNvPr id="0" name=""/>
        <dsp:cNvSpPr/>
      </dsp:nvSpPr>
      <dsp:spPr>
        <a:xfrm>
          <a:off x="0" y="677"/>
          <a:ext cx="3636784" cy="1108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GB" sz="4000" kern="1200" dirty="0"/>
            <a:t>Mutexes </a:t>
          </a:r>
          <a:endParaRPr lang="en-US" sz="4000" kern="1200" dirty="0"/>
        </a:p>
      </dsp:txBody>
      <dsp:txXfrm>
        <a:off x="0" y="677"/>
        <a:ext cx="3636784" cy="1108938"/>
      </dsp:txXfrm>
    </dsp:sp>
    <dsp:sp modelId="{7EDECCF2-DAC5-402B-BE74-906911A1828B}">
      <dsp:nvSpPr>
        <dsp:cNvPr id="0" name=""/>
        <dsp:cNvSpPr/>
      </dsp:nvSpPr>
      <dsp:spPr>
        <a:xfrm>
          <a:off x="0" y="1109615"/>
          <a:ext cx="3636784"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5A07C161-460B-416D-ADD2-B93A237F3E60}">
      <dsp:nvSpPr>
        <dsp:cNvPr id="0" name=""/>
        <dsp:cNvSpPr/>
      </dsp:nvSpPr>
      <dsp:spPr>
        <a:xfrm>
          <a:off x="0" y="1109615"/>
          <a:ext cx="3636784" cy="1108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rtl="0">
            <a:lnSpc>
              <a:spcPct val="90000"/>
            </a:lnSpc>
            <a:spcBef>
              <a:spcPct val="0"/>
            </a:spcBef>
            <a:spcAft>
              <a:spcPct val="35000"/>
            </a:spcAft>
            <a:buNone/>
          </a:pPr>
          <a:r>
            <a:rPr lang="en-GB" sz="4000" kern="1200" dirty="0"/>
            <a:t>Semaphores</a:t>
          </a:r>
          <a:r>
            <a:rPr lang="en-GB" sz="4000" kern="1200" dirty="0">
              <a:latin typeface="Calibri Light" panose="020F0302020204030204"/>
            </a:rPr>
            <a:t> </a:t>
          </a:r>
          <a:endParaRPr lang="en-US" sz="4000" kern="1200" dirty="0"/>
        </a:p>
      </dsp:txBody>
      <dsp:txXfrm>
        <a:off x="0" y="1109615"/>
        <a:ext cx="3636784" cy="1108938"/>
      </dsp:txXfrm>
    </dsp:sp>
    <dsp:sp modelId="{C773AF5D-A219-4C40-A009-D4D2A42831FC}">
      <dsp:nvSpPr>
        <dsp:cNvPr id="0" name=""/>
        <dsp:cNvSpPr/>
      </dsp:nvSpPr>
      <dsp:spPr>
        <a:xfrm>
          <a:off x="0" y="2218554"/>
          <a:ext cx="3636784"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B8034481-FB41-44AA-ACBD-4BBBF1735578}">
      <dsp:nvSpPr>
        <dsp:cNvPr id="0" name=""/>
        <dsp:cNvSpPr/>
      </dsp:nvSpPr>
      <dsp:spPr>
        <a:xfrm>
          <a:off x="0" y="2218554"/>
          <a:ext cx="3636784" cy="1108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GB" sz="4000" kern="1200" dirty="0"/>
            <a:t>Events </a:t>
          </a:r>
          <a:endParaRPr lang="en-US" sz="4000" kern="1200" dirty="0"/>
        </a:p>
      </dsp:txBody>
      <dsp:txXfrm>
        <a:off x="0" y="2218554"/>
        <a:ext cx="3636784" cy="1108938"/>
      </dsp:txXfrm>
    </dsp:sp>
    <dsp:sp modelId="{9A5B4622-DE43-4F8F-9B8C-9D5BEF0104ED}">
      <dsp:nvSpPr>
        <dsp:cNvPr id="0" name=""/>
        <dsp:cNvSpPr/>
      </dsp:nvSpPr>
      <dsp:spPr>
        <a:xfrm>
          <a:off x="0" y="3327492"/>
          <a:ext cx="3636784"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0AD754C5-4F7A-46A1-9B57-1D078E1DEB80}">
      <dsp:nvSpPr>
        <dsp:cNvPr id="0" name=""/>
        <dsp:cNvSpPr/>
      </dsp:nvSpPr>
      <dsp:spPr>
        <a:xfrm>
          <a:off x="0" y="3327492"/>
          <a:ext cx="3636784" cy="1108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GB" sz="4000" kern="1200" dirty="0">
              <a:latin typeface="Calibri"/>
              <a:cs typeface="Calibri"/>
            </a:rPr>
            <a:t>Interlocked </a:t>
          </a:r>
          <a:endParaRPr lang="en-US" sz="4000" kern="1200" dirty="0">
            <a:latin typeface="Calibri"/>
            <a:cs typeface="Calibri"/>
          </a:endParaRPr>
        </a:p>
      </dsp:txBody>
      <dsp:txXfrm>
        <a:off x="0" y="3327492"/>
        <a:ext cx="3636784" cy="1108938"/>
      </dsp:txXfrm>
    </dsp:sp>
    <dsp:sp modelId="{E9AEE3F9-FE5A-4F91-81C9-E718EFA628F7}">
      <dsp:nvSpPr>
        <dsp:cNvPr id="0" name=""/>
        <dsp:cNvSpPr/>
      </dsp:nvSpPr>
      <dsp:spPr>
        <a:xfrm>
          <a:off x="0" y="4436431"/>
          <a:ext cx="3636784"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39B954FE-E897-4BB3-B2A9-ED9738735D82}">
      <dsp:nvSpPr>
        <dsp:cNvPr id="0" name=""/>
        <dsp:cNvSpPr/>
      </dsp:nvSpPr>
      <dsp:spPr>
        <a:xfrm>
          <a:off x="0" y="4436431"/>
          <a:ext cx="3636784" cy="1108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rtl="0">
            <a:lnSpc>
              <a:spcPct val="90000"/>
            </a:lnSpc>
            <a:spcBef>
              <a:spcPct val="0"/>
            </a:spcBef>
            <a:spcAft>
              <a:spcPct val="35000"/>
            </a:spcAft>
            <a:buNone/>
          </a:pPr>
          <a:r>
            <a:rPr lang="en-GB" sz="4000" kern="1200" dirty="0">
              <a:latin typeface="Calibri"/>
              <a:ea typeface="Calibri"/>
              <a:cs typeface="Calibri"/>
            </a:rPr>
            <a:t>Critical Sections</a:t>
          </a:r>
        </a:p>
      </dsp:txBody>
      <dsp:txXfrm>
        <a:off x="0" y="4436431"/>
        <a:ext cx="3636784" cy="110893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0A975-0E56-877C-66AD-FABDB1898EA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B3D0CEF-4A66-9E6D-1E66-C3ED31FC37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C83F09C-2999-B28E-14CE-7DE2C2DF84C8}"/>
              </a:ext>
            </a:extLst>
          </p:cNvPr>
          <p:cNvSpPr>
            <a:spLocks noGrp="1"/>
          </p:cNvSpPr>
          <p:nvPr>
            <p:ph type="dt" sz="half" idx="10"/>
          </p:nvPr>
        </p:nvSpPr>
        <p:spPr/>
        <p:txBody>
          <a:bodyPr/>
          <a:lstStyle/>
          <a:p>
            <a:fld id="{C764DE79-268F-4C1A-8933-263129D2AF90}" type="datetimeFigureOut">
              <a:rPr lang="en-US" smtClean="0"/>
              <a:t>11/29/2023</a:t>
            </a:fld>
            <a:endParaRPr lang="en-US"/>
          </a:p>
        </p:txBody>
      </p:sp>
      <p:sp>
        <p:nvSpPr>
          <p:cNvPr id="5" name="Footer Placeholder 4">
            <a:extLst>
              <a:ext uri="{FF2B5EF4-FFF2-40B4-BE49-F238E27FC236}">
                <a16:creationId xmlns:a16="http://schemas.microsoft.com/office/drawing/2014/main" id="{04F3ECFF-EB33-AEA5-2BD3-DD93071448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A17838-F791-85DE-6CF8-50299B4775C4}"/>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291343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56448-4A39-D505-B291-A4B0BABB178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4C45B6E-78B7-2EE7-0248-B6000EC6EA0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7536ADB-7C8C-7A32-625D-0FEBA28CAF6C}"/>
              </a:ext>
            </a:extLst>
          </p:cNvPr>
          <p:cNvSpPr>
            <a:spLocks noGrp="1"/>
          </p:cNvSpPr>
          <p:nvPr>
            <p:ph type="dt" sz="half" idx="10"/>
          </p:nvPr>
        </p:nvSpPr>
        <p:spPr/>
        <p:txBody>
          <a:bodyPr/>
          <a:lstStyle/>
          <a:p>
            <a:fld id="{C764DE79-268F-4C1A-8933-263129D2AF90}" type="datetimeFigureOut">
              <a:rPr lang="en-US" smtClean="0"/>
              <a:t>11/29/2023</a:t>
            </a:fld>
            <a:endParaRPr lang="en-US"/>
          </a:p>
        </p:txBody>
      </p:sp>
      <p:sp>
        <p:nvSpPr>
          <p:cNvPr id="5" name="Footer Placeholder 4">
            <a:extLst>
              <a:ext uri="{FF2B5EF4-FFF2-40B4-BE49-F238E27FC236}">
                <a16:creationId xmlns:a16="http://schemas.microsoft.com/office/drawing/2014/main" id="{F4A7575F-E839-81DC-4BC6-6B2AFBAE76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5FA40C-7E08-4E5B-DFE8-4BEBD45961ED}"/>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25733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89A512-52D3-72D8-EACD-7621F28058E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6C8FCE5-6125-A608-EA16-788BFFB71A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5F24FCB-EA39-6BC8-06B2-863B34B31CFC}"/>
              </a:ext>
            </a:extLst>
          </p:cNvPr>
          <p:cNvSpPr>
            <a:spLocks noGrp="1"/>
          </p:cNvSpPr>
          <p:nvPr>
            <p:ph type="dt" sz="half" idx="10"/>
          </p:nvPr>
        </p:nvSpPr>
        <p:spPr/>
        <p:txBody>
          <a:bodyPr/>
          <a:lstStyle/>
          <a:p>
            <a:fld id="{C764DE79-268F-4C1A-8933-263129D2AF90}" type="datetimeFigureOut">
              <a:rPr lang="en-US" smtClean="0"/>
              <a:t>11/29/2023</a:t>
            </a:fld>
            <a:endParaRPr lang="en-US"/>
          </a:p>
        </p:txBody>
      </p:sp>
      <p:sp>
        <p:nvSpPr>
          <p:cNvPr id="5" name="Footer Placeholder 4">
            <a:extLst>
              <a:ext uri="{FF2B5EF4-FFF2-40B4-BE49-F238E27FC236}">
                <a16:creationId xmlns:a16="http://schemas.microsoft.com/office/drawing/2014/main" id="{B984D2C0-843C-C1A3-B466-642817F16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687D54-3464-12DE-C92B-09DC4451FCD0}"/>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188235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91C07-05F7-722E-BB77-44048A7E313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1F43E04-4209-C9F9-05D5-F43D10E0095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9C639FF-D739-A419-ABFB-8BC51EECBDEF}"/>
              </a:ext>
            </a:extLst>
          </p:cNvPr>
          <p:cNvSpPr>
            <a:spLocks noGrp="1"/>
          </p:cNvSpPr>
          <p:nvPr>
            <p:ph type="dt" sz="half" idx="10"/>
          </p:nvPr>
        </p:nvSpPr>
        <p:spPr/>
        <p:txBody>
          <a:bodyPr/>
          <a:lstStyle/>
          <a:p>
            <a:fld id="{C764DE79-268F-4C1A-8933-263129D2AF90}" type="datetimeFigureOut">
              <a:rPr lang="en-US" smtClean="0"/>
              <a:t>11/29/2023</a:t>
            </a:fld>
            <a:endParaRPr lang="en-US"/>
          </a:p>
        </p:txBody>
      </p:sp>
      <p:sp>
        <p:nvSpPr>
          <p:cNvPr id="5" name="Footer Placeholder 4">
            <a:extLst>
              <a:ext uri="{FF2B5EF4-FFF2-40B4-BE49-F238E27FC236}">
                <a16:creationId xmlns:a16="http://schemas.microsoft.com/office/drawing/2014/main" id="{1FAA1FA8-EA33-1F8E-FC06-EC6707B7B9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BC3BC0-959B-9083-49A0-E25C4A3C18C7}"/>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579641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C6E74-FB37-12C9-C7CA-2EF6C249C6F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F0DEFBF-6BA2-30B2-4D4F-5CA1622104E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703D974-959D-1360-BFD1-4C4F1D09CAD3}"/>
              </a:ext>
            </a:extLst>
          </p:cNvPr>
          <p:cNvSpPr>
            <a:spLocks noGrp="1"/>
          </p:cNvSpPr>
          <p:nvPr>
            <p:ph type="dt" sz="half" idx="10"/>
          </p:nvPr>
        </p:nvSpPr>
        <p:spPr/>
        <p:txBody>
          <a:bodyPr/>
          <a:lstStyle/>
          <a:p>
            <a:fld id="{C764DE79-268F-4C1A-8933-263129D2AF90}" type="datetimeFigureOut">
              <a:rPr lang="en-US" smtClean="0"/>
              <a:t>11/29/2023</a:t>
            </a:fld>
            <a:endParaRPr lang="en-US"/>
          </a:p>
        </p:txBody>
      </p:sp>
      <p:sp>
        <p:nvSpPr>
          <p:cNvPr id="5" name="Footer Placeholder 4">
            <a:extLst>
              <a:ext uri="{FF2B5EF4-FFF2-40B4-BE49-F238E27FC236}">
                <a16:creationId xmlns:a16="http://schemas.microsoft.com/office/drawing/2014/main" id="{9B917E3F-4C9F-E23A-0A2C-8C32B54E3D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1A220B-41C3-C7D2-F20E-2BA9407EB6AB}"/>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174415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6D7FD-F471-E7B4-859E-B1E0DE2F818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4DC5D6E-E4BB-0921-BC65-1A42315F4C7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7C3B815-D112-B3D0-5A90-658D1FAD70C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CEAF6CA-B8B3-4B41-CB63-26CF15BA677B}"/>
              </a:ext>
            </a:extLst>
          </p:cNvPr>
          <p:cNvSpPr>
            <a:spLocks noGrp="1"/>
          </p:cNvSpPr>
          <p:nvPr>
            <p:ph type="dt" sz="half" idx="10"/>
          </p:nvPr>
        </p:nvSpPr>
        <p:spPr/>
        <p:txBody>
          <a:bodyPr/>
          <a:lstStyle/>
          <a:p>
            <a:fld id="{C764DE79-268F-4C1A-8933-263129D2AF90}" type="datetimeFigureOut">
              <a:rPr lang="en-US" smtClean="0"/>
              <a:t>11/29/2023</a:t>
            </a:fld>
            <a:endParaRPr lang="en-US"/>
          </a:p>
        </p:txBody>
      </p:sp>
      <p:sp>
        <p:nvSpPr>
          <p:cNvPr id="6" name="Footer Placeholder 5">
            <a:extLst>
              <a:ext uri="{FF2B5EF4-FFF2-40B4-BE49-F238E27FC236}">
                <a16:creationId xmlns:a16="http://schemas.microsoft.com/office/drawing/2014/main" id="{D702082E-E2D0-AA3D-9842-0CF5C039C1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5BD6E8-1467-F7A0-1BA8-8C9A735A92F9}"/>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871813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BD466-0DE3-1D93-D923-90F6C49BDC6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3CA6E83-3889-EB97-2150-F7820D706A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5C27BC-97DC-C402-B546-72C8E7C7CE3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B573A6F-3059-57C1-82D2-366427B7BA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B9A57E5-2AF9-051F-6A38-6C02D61135E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CFC78E4-F3E3-3DD6-0C7C-10A722768E7C}"/>
              </a:ext>
            </a:extLst>
          </p:cNvPr>
          <p:cNvSpPr>
            <a:spLocks noGrp="1"/>
          </p:cNvSpPr>
          <p:nvPr>
            <p:ph type="dt" sz="half" idx="10"/>
          </p:nvPr>
        </p:nvSpPr>
        <p:spPr/>
        <p:txBody>
          <a:bodyPr/>
          <a:lstStyle/>
          <a:p>
            <a:fld id="{C764DE79-268F-4C1A-8933-263129D2AF90}" type="datetimeFigureOut">
              <a:rPr lang="en-US" smtClean="0"/>
              <a:t>11/29/2023</a:t>
            </a:fld>
            <a:endParaRPr lang="en-US"/>
          </a:p>
        </p:txBody>
      </p:sp>
      <p:sp>
        <p:nvSpPr>
          <p:cNvPr id="8" name="Footer Placeholder 7">
            <a:extLst>
              <a:ext uri="{FF2B5EF4-FFF2-40B4-BE49-F238E27FC236}">
                <a16:creationId xmlns:a16="http://schemas.microsoft.com/office/drawing/2014/main" id="{266AB2BD-7037-8BF7-7596-F964F53F607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9846559-3F32-9B3A-7637-5BE4A3B0DD1C}"/>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847476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34340-B1F5-5264-A223-FD44A497461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061689C-FA27-1024-F475-BA7CBB19EF19}"/>
              </a:ext>
            </a:extLst>
          </p:cNvPr>
          <p:cNvSpPr>
            <a:spLocks noGrp="1"/>
          </p:cNvSpPr>
          <p:nvPr>
            <p:ph type="dt" sz="half" idx="10"/>
          </p:nvPr>
        </p:nvSpPr>
        <p:spPr/>
        <p:txBody>
          <a:bodyPr/>
          <a:lstStyle/>
          <a:p>
            <a:fld id="{C764DE79-268F-4C1A-8933-263129D2AF90}" type="datetimeFigureOut">
              <a:rPr lang="en-US" smtClean="0"/>
              <a:t>11/29/2023</a:t>
            </a:fld>
            <a:endParaRPr lang="en-US"/>
          </a:p>
        </p:txBody>
      </p:sp>
      <p:sp>
        <p:nvSpPr>
          <p:cNvPr id="4" name="Footer Placeholder 3">
            <a:extLst>
              <a:ext uri="{FF2B5EF4-FFF2-40B4-BE49-F238E27FC236}">
                <a16:creationId xmlns:a16="http://schemas.microsoft.com/office/drawing/2014/main" id="{1B35A460-E1BF-B344-DE53-3EBA9CCB97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3CC8C15-AFC0-AF28-6813-C5E000852E59}"/>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052976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1893FC-C56B-8844-DF55-27BE1CDFE5EF}"/>
              </a:ext>
            </a:extLst>
          </p:cNvPr>
          <p:cNvSpPr>
            <a:spLocks noGrp="1"/>
          </p:cNvSpPr>
          <p:nvPr>
            <p:ph type="dt" sz="half" idx="10"/>
          </p:nvPr>
        </p:nvSpPr>
        <p:spPr/>
        <p:txBody>
          <a:bodyPr/>
          <a:lstStyle/>
          <a:p>
            <a:fld id="{C764DE79-268F-4C1A-8933-263129D2AF90}" type="datetimeFigureOut">
              <a:rPr lang="en-US" smtClean="0"/>
              <a:t>11/29/2023</a:t>
            </a:fld>
            <a:endParaRPr lang="en-US"/>
          </a:p>
        </p:txBody>
      </p:sp>
      <p:sp>
        <p:nvSpPr>
          <p:cNvPr id="3" name="Footer Placeholder 2">
            <a:extLst>
              <a:ext uri="{FF2B5EF4-FFF2-40B4-BE49-F238E27FC236}">
                <a16:creationId xmlns:a16="http://schemas.microsoft.com/office/drawing/2014/main" id="{4E1F632E-DA69-61D7-9D05-27A0FD69C39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6C95BF5-994A-1DCC-D034-9078F6D180E0}"/>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232278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F67CD-F23A-21C7-425C-0F61912772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5E29101-DCCC-26B9-D12D-21A850462B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BC3BA87-408C-DBB8-89A8-5362B6260A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4F7834-51BD-2D92-532D-867149EC31C5}"/>
              </a:ext>
            </a:extLst>
          </p:cNvPr>
          <p:cNvSpPr>
            <a:spLocks noGrp="1"/>
          </p:cNvSpPr>
          <p:nvPr>
            <p:ph type="dt" sz="half" idx="10"/>
          </p:nvPr>
        </p:nvSpPr>
        <p:spPr/>
        <p:txBody>
          <a:bodyPr/>
          <a:lstStyle/>
          <a:p>
            <a:fld id="{C764DE79-268F-4C1A-8933-263129D2AF90}" type="datetimeFigureOut">
              <a:rPr lang="en-US" smtClean="0"/>
              <a:t>11/29/2023</a:t>
            </a:fld>
            <a:endParaRPr lang="en-US"/>
          </a:p>
        </p:txBody>
      </p:sp>
      <p:sp>
        <p:nvSpPr>
          <p:cNvPr id="6" name="Footer Placeholder 5">
            <a:extLst>
              <a:ext uri="{FF2B5EF4-FFF2-40B4-BE49-F238E27FC236}">
                <a16:creationId xmlns:a16="http://schemas.microsoft.com/office/drawing/2014/main" id="{6C0A893F-C4B6-95B3-65AB-209903E5B3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86E457-A075-EE45-AA80-66D92053F0DB}"/>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521468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3D53D-7186-EC1D-9B75-7D57266135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932DFC4-E480-4D7C-0DC6-81FE6B235F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227448B-8676-F4BF-13C2-875EBC02B2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F2861E-35A5-40CC-D149-AB096E926DE2}"/>
              </a:ext>
            </a:extLst>
          </p:cNvPr>
          <p:cNvSpPr>
            <a:spLocks noGrp="1"/>
          </p:cNvSpPr>
          <p:nvPr>
            <p:ph type="dt" sz="half" idx="10"/>
          </p:nvPr>
        </p:nvSpPr>
        <p:spPr/>
        <p:txBody>
          <a:bodyPr/>
          <a:lstStyle/>
          <a:p>
            <a:fld id="{C764DE79-268F-4C1A-8933-263129D2AF90}" type="datetimeFigureOut">
              <a:rPr lang="en-US" smtClean="0"/>
              <a:t>11/29/2023</a:t>
            </a:fld>
            <a:endParaRPr lang="en-US"/>
          </a:p>
        </p:txBody>
      </p:sp>
      <p:sp>
        <p:nvSpPr>
          <p:cNvPr id="6" name="Footer Placeholder 5">
            <a:extLst>
              <a:ext uri="{FF2B5EF4-FFF2-40B4-BE49-F238E27FC236}">
                <a16:creationId xmlns:a16="http://schemas.microsoft.com/office/drawing/2014/main" id="{371B3F4A-39FB-5F44-0A76-7CE823B2D8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AEC07C-2E8A-5E93-C158-B0DA44D1C71F}"/>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743311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FF472C-F3B0-B0C0-AA64-5D5A6BB216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698A4FD-E84D-EA1C-0250-E23BE18CBE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02188B8-9329-8274-C211-38DA870554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11/29/2023</a:t>
            </a:fld>
            <a:endParaRPr lang="en-US"/>
          </a:p>
        </p:txBody>
      </p:sp>
      <p:sp>
        <p:nvSpPr>
          <p:cNvPr id="5" name="Footer Placeholder 4">
            <a:extLst>
              <a:ext uri="{FF2B5EF4-FFF2-40B4-BE49-F238E27FC236}">
                <a16:creationId xmlns:a16="http://schemas.microsoft.com/office/drawing/2014/main" id="{3EB7F7EE-32B7-A2DD-C026-BEA0D170A8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2C21CED-D0A1-732A-CE2C-A86BA62944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a:p>
        </p:txBody>
      </p:sp>
    </p:spTree>
    <p:extLst>
      <p:ext uri="{BB962C8B-B14F-4D97-AF65-F5344CB8AC3E}">
        <p14:creationId xmlns:p14="http://schemas.microsoft.com/office/powerpoint/2010/main" val="467672871"/>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learn.microsoft.com/en-us/windows/win32/api/winbase/" TargetMode="External"/><Relationship Id="rId2" Type="http://schemas.openxmlformats.org/officeDocument/2006/relationships/hyperlink" Target="https://www.cs.uic.edu/~jbell/CourseNotes/OperatingSystems/4_Threads.html" TargetMode="Externa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www.bogotobogo.com/cplusplus/multithreading_win32A.php" TargetMode="External"/><Relationship Id="rId4" Type="http://schemas.openxmlformats.org/officeDocument/2006/relationships/hyperlink" Target="https://en.wikipedia.org/wiki/Windows.h"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sourceforge.net/projects/mingw/" TargetMode="Externa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6.sv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43467" y="354564"/>
            <a:ext cx="4620584" cy="3297828"/>
          </a:xfrm>
        </p:spPr>
        <p:txBody>
          <a:bodyPr>
            <a:normAutofit/>
          </a:bodyPr>
          <a:lstStyle/>
          <a:p>
            <a:pPr algn="l"/>
            <a:r>
              <a:rPr lang="en-GB" sz="4400" dirty="0">
                <a:ea typeface="+mj-lt"/>
                <a:cs typeface="+mj-lt"/>
              </a:rPr>
              <a:t>Windows Systems Programming:</a:t>
            </a:r>
            <a:br>
              <a:rPr lang="en-GB" sz="4400" dirty="0">
                <a:ea typeface="+mj-lt"/>
                <a:cs typeface="+mj-lt"/>
              </a:rPr>
            </a:br>
            <a:r>
              <a:rPr lang="en-GB" sz="4400" dirty="0">
                <a:ea typeface="Calibri Light"/>
                <a:cs typeface="Calibri Light"/>
              </a:rPr>
              <a:t>Threads , Multithreading &amp; Concurrency</a:t>
            </a:r>
          </a:p>
        </p:txBody>
      </p:sp>
      <p:sp>
        <p:nvSpPr>
          <p:cNvPr id="3" name="Subtitle 2"/>
          <p:cNvSpPr>
            <a:spLocks noGrp="1"/>
          </p:cNvSpPr>
          <p:nvPr>
            <p:ph type="subTitle" idx="1"/>
          </p:nvPr>
        </p:nvSpPr>
        <p:spPr>
          <a:xfrm>
            <a:off x="643467" y="5277684"/>
            <a:ext cx="4620584" cy="775494"/>
          </a:xfrm>
        </p:spPr>
        <p:txBody>
          <a:bodyPr vert="horz" lIns="91440" tIns="45720" rIns="91440" bIns="45720" rtlCol="0">
            <a:normAutofit/>
          </a:bodyPr>
          <a:lstStyle/>
          <a:p>
            <a:pPr algn="l"/>
            <a:r>
              <a:rPr lang="el-GR" sz="2000"/>
              <a:t>Σωτήρης Μελετίου  </a:t>
            </a:r>
          </a:p>
          <a:p>
            <a:pPr algn="l"/>
            <a:r>
              <a:rPr lang="el-GR" sz="2000"/>
              <a:t>Ανδρέας Αριστείδης</a:t>
            </a:r>
            <a:endParaRPr lang="el-GR" sz="2000">
              <a:cs typeface="Calibri" panose="020F0502020204030204"/>
            </a:endParaRPr>
          </a:p>
        </p:txBody>
      </p:sp>
      <p:pic>
        <p:nvPicPr>
          <p:cNvPr id="4" name="Picture 3" descr="Computer script on a screen">
            <a:extLst>
              <a:ext uri="{FF2B5EF4-FFF2-40B4-BE49-F238E27FC236}">
                <a16:creationId xmlns:a16="http://schemas.microsoft.com/office/drawing/2014/main" id="{FDF3D60C-DA37-D7B7-FAD2-E98CA589DA88}"/>
              </a:ext>
            </a:extLst>
          </p:cNvPr>
          <p:cNvPicPr>
            <a:picLocks noChangeAspect="1"/>
          </p:cNvPicPr>
          <p:nvPr/>
        </p:nvPicPr>
        <p:blipFill rotWithShape="1">
          <a:blip r:embed="rId2"/>
          <a:srcRect l="675" r="41288"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0985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69585-7F2E-9485-9DF5-AFAEE7EBEC91}"/>
              </a:ext>
            </a:extLst>
          </p:cNvPr>
          <p:cNvSpPr>
            <a:spLocks noGrp="1"/>
          </p:cNvSpPr>
          <p:nvPr>
            <p:ph type="title"/>
          </p:nvPr>
        </p:nvSpPr>
        <p:spPr>
          <a:xfrm>
            <a:off x="496843" y="513868"/>
            <a:ext cx="3052293" cy="859700"/>
          </a:xfrm>
        </p:spPr>
        <p:txBody>
          <a:bodyPr vert="horz" lIns="91440" tIns="45720" rIns="91440" bIns="45720" rtlCol="0" anchor="t">
            <a:normAutofit/>
          </a:bodyPr>
          <a:lstStyle/>
          <a:p>
            <a:pPr algn="r"/>
            <a:r>
              <a:rPr lang="en-US" sz="4000" dirty="0"/>
              <a:t>Hello World</a:t>
            </a:r>
          </a:p>
        </p:txBody>
      </p:sp>
      <p:pic>
        <p:nvPicPr>
          <p:cNvPr id="5" name="Content Placeholder 4" descr="A screenshot of a computer program&#10;&#10;Description automatically generated">
            <a:extLst>
              <a:ext uri="{FF2B5EF4-FFF2-40B4-BE49-F238E27FC236}">
                <a16:creationId xmlns:a16="http://schemas.microsoft.com/office/drawing/2014/main" id="{D24DFF2F-F691-54AA-46B7-9B27050F9E89}"/>
              </a:ext>
            </a:extLst>
          </p:cNvPr>
          <p:cNvPicPr>
            <a:picLocks noGrp="1" noChangeAspect="1"/>
          </p:cNvPicPr>
          <p:nvPr>
            <p:ph idx="1"/>
          </p:nvPr>
        </p:nvPicPr>
        <p:blipFill rotWithShape="1">
          <a:blip r:embed="rId2"/>
          <a:srcRect t="8501" r="1" b="8502"/>
          <a:stretch/>
        </p:blipFill>
        <p:spPr>
          <a:xfrm>
            <a:off x="4038599" y="-1084"/>
            <a:ext cx="8150619" cy="6875809"/>
          </a:xfrm>
          <a:prstGeom prst="rect">
            <a:avLst/>
          </a:prstGeom>
        </p:spPr>
      </p:pic>
      <p:pic>
        <p:nvPicPr>
          <p:cNvPr id="6" name="Picture 5" descr="A screenshot of a computer program&#10;&#10;Description automatically generated">
            <a:extLst>
              <a:ext uri="{FF2B5EF4-FFF2-40B4-BE49-F238E27FC236}">
                <a16:creationId xmlns:a16="http://schemas.microsoft.com/office/drawing/2014/main" id="{0DAC33AE-7C32-77B9-8561-DE8A33ED366F}"/>
              </a:ext>
            </a:extLst>
          </p:cNvPr>
          <p:cNvPicPr>
            <a:picLocks noChangeAspect="1"/>
          </p:cNvPicPr>
          <p:nvPr/>
        </p:nvPicPr>
        <p:blipFill>
          <a:blip r:embed="rId3"/>
          <a:stretch>
            <a:fillRect/>
          </a:stretch>
        </p:blipFill>
        <p:spPr>
          <a:xfrm>
            <a:off x="206110" y="5004655"/>
            <a:ext cx="3730977" cy="1269296"/>
          </a:xfrm>
          <a:prstGeom prst="rect">
            <a:avLst/>
          </a:prstGeom>
        </p:spPr>
      </p:pic>
      <p:sp>
        <p:nvSpPr>
          <p:cNvPr id="7" name="TextBox 6">
            <a:extLst>
              <a:ext uri="{FF2B5EF4-FFF2-40B4-BE49-F238E27FC236}">
                <a16:creationId xmlns:a16="http://schemas.microsoft.com/office/drawing/2014/main" id="{037D873C-D48F-B338-51BE-3545357350EC}"/>
              </a:ext>
            </a:extLst>
          </p:cNvPr>
          <p:cNvSpPr txBox="1"/>
          <p:nvPr/>
        </p:nvSpPr>
        <p:spPr>
          <a:xfrm>
            <a:off x="233543" y="4639930"/>
            <a:ext cx="356540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a:cs typeface="Calibri"/>
              </a:rPr>
              <a:t>Output:</a:t>
            </a:r>
            <a:endParaRPr lang="en-GB"/>
          </a:p>
        </p:txBody>
      </p:sp>
      <p:sp>
        <p:nvSpPr>
          <p:cNvPr id="8" name="TextBox 7">
            <a:extLst>
              <a:ext uri="{FF2B5EF4-FFF2-40B4-BE49-F238E27FC236}">
                <a16:creationId xmlns:a16="http://schemas.microsoft.com/office/drawing/2014/main" id="{557751C4-0D72-F46B-E775-CFFBA984C0CA}"/>
              </a:ext>
            </a:extLst>
          </p:cNvPr>
          <p:cNvSpPr txBox="1"/>
          <p:nvPr/>
        </p:nvSpPr>
        <p:spPr>
          <a:xfrm>
            <a:off x="432740" y="1505185"/>
            <a:ext cx="3123259"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l-GR">
                <a:cs typeface="Calibri"/>
              </a:rPr>
              <a:t>Το &lt;</a:t>
            </a:r>
            <a:r>
              <a:rPr lang="el-GR" err="1">
                <a:cs typeface="Calibri"/>
              </a:rPr>
              <a:t>windows.h</a:t>
            </a:r>
            <a:r>
              <a:rPr lang="el-GR">
                <a:cs typeface="Calibri"/>
              </a:rPr>
              <a:t>&gt; συνδέει τον κώδικα με το </a:t>
            </a:r>
            <a:r>
              <a:rPr lang="el-GR" err="1">
                <a:cs typeface="Calibri"/>
              </a:rPr>
              <a:t>windowsAPI</a:t>
            </a:r>
            <a:r>
              <a:rPr lang="el-GR">
                <a:cs typeface="Calibri"/>
              </a:rPr>
              <a:t> και μας δίνει πρόσβαση στις συναρτήσεις:</a:t>
            </a:r>
          </a:p>
          <a:p>
            <a:pPr marL="285750" indent="-285750">
              <a:buFont typeface="Arial"/>
              <a:buChar char="•"/>
            </a:pPr>
            <a:r>
              <a:rPr lang="en-US" err="1">
                <a:cs typeface="Calibri"/>
              </a:rPr>
              <a:t>CreateThread</a:t>
            </a:r>
            <a:endParaRPr lang="en-US">
              <a:cs typeface="Calibri"/>
            </a:endParaRPr>
          </a:p>
          <a:p>
            <a:pPr marL="285750" indent="-285750">
              <a:buFont typeface="Arial"/>
              <a:buChar char="•"/>
            </a:pPr>
            <a:r>
              <a:rPr lang="en-US" err="1">
                <a:cs typeface="Calibri"/>
              </a:rPr>
              <a:t>WaitForSingleObject</a:t>
            </a:r>
            <a:r>
              <a:rPr lang="en-US">
                <a:ea typeface="+mn-lt"/>
                <a:cs typeface="+mn-lt"/>
              </a:rPr>
              <a:t> </a:t>
            </a:r>
            <a:endParaRPr lang="en-US"/>
          </a:p>
          <a:p>
            <a:pPr marL="285750" indent="-285750">
              <a:buFont typeface="Arial"/>
              <a:buChar char="•"/>
            </a:pPr>
            <a:r>
              <a:rPr lang="en-US" err="1">
                <a:ea typeface="+mn-lt"/>
                <a:cs typeface="+mn-lt"/>
              </a:rPr>
              <a:t>CloseHandle</a:t>
            </a:r>
            <a:endParaRPr lang="en-US" err="1">
              <a:cs typeface="Calibri" panose="020F0502020204030204"/>
            </a:endParaRPr>
          </a:p>
        </p:txBody>
      </p:sp>
    </p:spTree>
    <p:extLst>
      <p:ext uri="{BB962C8B-B14F-4D97-AF65-F5344CB8AC3E}">
        <p14:creationId xmlns:p14="http://schemas.microsoft.com/office/powerpoint/2010/main" val="4699468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CD6DA-E67C-890A-09F6-120390856B25}"/>
              </a:ext>
            </a:extLst>
          </p:cNvPr>
          <p:cNvSpPr>
            <a:spLocks noGrp="1"/>
          </p:cNvSpPr>
          <p:nvPr>
            <p:ph type="title"/>
          </p:nvPr>
        </p:nvSpPr>
        <p:spPr>
          <a:xfrm>
            <a:off x="779457" y="274619"/>
            <a:ext cx="7223209" cy="1159200"/>
          </a:xfrm>
        </p:spPr>
        <p:txBody>
          <a:bodyPr vert="horz" lIns="91440" tIns="45720" rIns="91440" bIns="45720" rtlCol="0" anchor="ctr">
            <a:normAutofit/>
          </a:bodyPr>
          <a:lstStyle/>
          <a:p>
            <a:r>
              <a:rPr lang="en-GB" dirty="0" err="1"/>
              <a:t>Αν</a:t>
            </a:r>
            <a:r>
              <a:rPr lang="en-GB" dirty="0"/>
              <a:t>αμονή Πολλαπλων Νημάτων</a:t>
            </a:r>
            <a:endParaRPr lang="el-GR" dirty="0"/>
          </a:p>
        </p:txBody>
      </p:sp>
      <p:sp>
        <p:nvSpPr>
          <p:cNvPr id="10" name="TextBox 9">
            <a:extLst>
              <a:ext uri="{FF2B5EF4-FFF2-40B4-BE49-F238E27FC236}">
                <a16:creationId xmlns:a16="http://schemas.microsoft.com/office/drawing/2014/main" id="{C0FBDF95-FEA0-CF21-6802-260AD4444E17}"/>
              </a:ext>
            </a:extLst>
          </p:cNvPr>
          <p:cNvSpPr txBox="1"/>
          <p:nvPr/>
        </p:nvSpPr>
        <p:spPr>
          <a:xfrm>
            <a:off x="974651" y="3424844"/>
            <a:ext cx="9740493" cy="31700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l-GR" sz="1400" err="1">
                <a:solidFill>
                  <a:srgbClr val="9CDCFE"/>
                </a:solidFill>
                <a:latin typeface="Consolas"/>
                <a:ea typeface="+mn-lt"/>
                <a:cs typeface="+mn-lt"/>
              </a:rPr>
              <a:t>NCount</a:t>
            </a:r>
            <a:r>
              <a:rPr lang="el-GR" sz="1400">
                <a:solidFill>
                  <a:srgbClr val="9CDCFE"/>
                </a:solidFill>
                <a:latin typeface="Consolas"/>
                <a:ea typeface="+mn-lt"/>
                <a:cs typeface="+mn-lt"/>
              </a:rPr>
              <a:t>=  </a:t>
            </a:r>
            <a:r>
              <a:rPr lang="el-GR" sz="1400">
                <a:ea typeface="+mn-lt"/>
                <a:cs typeface="+mn-lt"/>
              </a:rPr>
              <a:t>Το πλήθος των αντικειμένων που περιμένετε. Αυτό είναι το πλήθος που περνάτε στον  πίνακα </a:t>
            </a:r>
            <a:r>
              <a:rPr lang="el-GR" sz="1400" err="1">
                <a:ea typeface="+mn-lt"/>
                <a:cs typeface="+mn-lt"/>
              </a:rPr>
              <a:t>lpHandles</a:t>
            </a:r>
            <a:endParaRPr lang="el-GR" sz="1400">
              <a:latin typeface="Consolas"/>
              <a:ea typeface="+mn-lt"/>
              <a:cs typeface="+mn-lt"/>
            </a:endParaRPr>
          </a:p>
          <a:p>
            <a:endParaRPr lang="el-GR" sz="1400">
              <a:solidFill>
                <a:srgbClr val="FFFFFF"/>
              </a:solidFill>
              <a:latin typeface="Calibri"/>
              <a:ea typeface="+mn-lt"/>
              <a:cs typeface="+mn-lt"/>
            </a:endParaRPr>
          </a:p>
          <a:p>
            <a:r>
              <a:rPr lang="el-GR" sz="1400" err="1">
                <a:solidFill>
                  <a:srgbClr val="9CDCFE"/>
                </a:solidFill>
                <a:latin typeface="Consolas"/>
                <a:ea typeface="+mn-lt"/>
                <a:cs typeface="+mn-lt"/>
              </a:rPr>
              <a:t>lpHandles</a:t>
            </a:r>
            <a:r>
              <a:rPr lang="el-GR" sz="1400">
                <a:solidFill>
                  <a:srgbClr val="9CDCFE"/>
                </a:solidFill>
                <a:latin typeface="Consolas"/>
                <a:ea typeface="+mn-lt"/>
                <a:cs typeface="+mn-lt"/>
              </a:rPr>
              <a:t>= </a:t>
            </a:r>
            <a:r>
              <a:rPr lang="el-GR" sz="1400">
                <a:ea typeface="+mn-lt"/>
                <a:cs typeface="+mn-lt"/>
              </a:rPr>
              <a:t>Ένας πίνακας από χειριστήρια (</a:t>
            </a:r>
            <a:r>
              <a:rPr lang="el-GR" sz="1400" err="1">
                <a:ea typeface="+mn-lt"/>
                <a:cs typeface="+mn-lt"/>
              </a:rPr>
              <a:t>handles</a:t>
            </a:r>
            <a:r>
              <a:rPr lang="el-GR" sz="1400">
                <a:ea typeface="+mn-lt"/>
                <a:cs typeface="+mn-lt"/>
              </a:rPr>
              <a:t>) που χρειάζεστε να περιμένετε. Μπορείτε να περιμένετε για το </a:t>
            </a:r>
            <a:r>
              <a:rPr lang="el-GR" sz="1400" err="1">
                <a:ea typeface="+mn-lt"/>
                <a:cs typeface="+mn-lt"/>
              </a:rPr>
              <a:t>ολοκληρωση</a:t>
            </a:r>
            <a:r>
              <a:rPr lang="el-GR" sz="1400">
                <a:ea typeface="+mn-lt"/>
                <a:cs typeface="+mn-lt"/>
              </a:rPr>
              <a:t> ενός ή περισσοτέρων από αυτά τα χειριστήρια.</a:t>
            </a:r>
            <a:endParaRPr lang="el-GR" sz="1400">
              <a:latin typeface="Consolas"/>
              <a:ea typeface="Calibri"/>
              <a:cs typeface="Calibri"/>
            </a:endParaRPr>
          </a:p>
          <a:p>
            <a:endParaRPr lang="el-GR" sz="1400">
              <a:solidFill>
                <a:srgbClr val="FFFFFF"/>
              </a:solidFill>
              <a:latin typeface="Calibri"/>
              <a:ea typeface="+mn-lt"/>
              <a:cs typeface="+mn-lt"/>
            </a:endParaRPr>
          </a:p>
          <a:p>
            <a:r>
              <a:rPr lang="el-GR" sz="1400" err="1">
                <a:solidFill>
                  <a:srgbClr val="9CDCFE"/>
                </a:solidFill>
                <a:latin typeface="Consolas"/>
                <a:ea typeface="+mn-lt"/>
                <a:cs typeface="+mn-lt"/>
              </a:rPr>
              <a:t>BWaitAll</a:t>
            </a:r>
            <a:r>
              <a:rPr lang="el-GR" sz="1400">
                <a:solidFill>
                  <a:srgbClr val="9CDCFE"/>
                </a:solidFill>
                <a:latin typeface="Consolas"/>
                <a:ea typeface="+mn-lt"/>
                <a:cs typeface="+mn-lt"/>
              </a:rPr>
              <a:t>=  </a:t>
            </a:r>
            <a:r>
              <a:rPr lang="el-GR" sz="1400">
                <a:ea typeface="+mn-lt"/>
                <a:cs typeface="+mn-lt"/>
              </a:rPr>
              <a:t>Εάν είναι TRUE, τότε το νήμα περιμένει για την ολοκλήρωση όλων των αντικειμένων. Εάν είναι FALSE, περιμένει για  την ολοκλήρωση οποιουδήποτε εκ των αντικειμένων.</a:t>
            </a:r>
            <a:endParaRPr lang="el-GR" sz="1400">
              <a:latin typeface="Consolas"/>
              <a:ea typeface="+mn-lt"/>
              <a:cs typeface="+mn-lt"/>
            </a:endParaRPr>
          </a:p>
          <a:p>
            <a:endParaRPr lang="el-GR" sz="1400">
              <a:solidFill>
                <a:srgbClr val="FFFFFF"/>
              </a:solidFill>
              <a:latin typeface="Calibri"/>
              <a:ea typeface="Calibri"/>
              <a:cs typeface="Calibri"/>
            </a:endParaRPr>
          </a:p>
          <a:p>
            <a:r>
              <a:rPr lang="el-GR" sz="1400" err="1">
                <a:solidFill>
                  <a:srgbClr val="9CDCFE"/>
                </a:solidFill>
                <a:latin typeface="Consolas"/>
              </a:rPr>
              <a:t>DwMilliseconds</a:t>
            </a:r>
            <a:r>
              <a:rPr lang="el-GR" sz="1400">
                <a:solidFill>
                  <a:srgbClr val="9CDCFE"/>
                </a:solidFill>
                <a:latin typeface="Consolas"/>
              </a:rPr>
              <a:t>=</a:t>
            </a:r>
            <a:r>
              <a:rPr lang="el-GR" sz="1400">
                <a:solidFill>
                  <a:srgbClr val="9CDCFE"/>
                </a:solidFill>
                <a:latin typeface="Consolas"/>
                <a:ea typeface="+mn-lt"/>
                <a:cs typeface="+mn-lt"/>
              </a:rPr>
              <a:t>  </a:t>
            </a:r>
            <a:r>
              <a:rPr lang="el-GR" sz="1400">
                <a:ea typeface="+mn-lt"/>
                <a:cs typeface="+mn-lt"/>
              </a:rPr>
              <a:t>Το χρονικό διάστημα (σε </a:t>
            </a:r>
            <a:r>
              <a:rPr lang="el-GR" sz="1400" err="1">
                <a:ea typeface="+mn-lt"/>
                <a:cs typeface="+mn-lt"/>
              </a:rPr>
              <a:t>milliseconds</a:t>
            </a:r>
            <a:r>
              <a:rPr lang="el-GR" sz="1400">
                <a:ea typeface="+mn-lt"/>
                <a:cs typeface="+mn-lt"/>
              </a:rPr>
              <a:t>) που το νήμα θα περιμένει για την ολοκλήρωση των </a:t>
            </a:r>
            <a:r>
              <a:rPr lang="el-GR" sz="1400" err="1">
                <a:ea typeface="+mn-lt"/>
                <a:cs typeface="+mn-lt"/>
              </a:rPr>
              <a:t>αντικειμένων.Εάν</a:t>
            </a:r>
            <a:r>
              <a:rPr lang="el-GR" sz="1400">
                <a:ea typeface="+mn-lt"/>
                <a:cs typeface="+mn-lt"/>
              </a:rPr>
              <a:t>   είναι INFINITE, το νήμα θα περιμένει μέχρις ότου τα αντικείμενα ολοκληρωθούν.</a:t>
            </a:r>
            <a:endParaRPr lang="el-GR" sz="1400">
              <a:ea typeface="Calibri"/>
              <a:cs typeface="Calibri"/>
            </a:endParaRPr>
          </a:p>
          <a:p>
            <a:endParaRPr lang="el-GR" sz="1200">
              <a:solidFill>
                <a:srgbClr val="ECECF1"/>
              </a:solidFill>
              <a:ea typeface="+mn-lt"/>
              <a:cs typeface="+mn-lt"/>
            </a:endParaRPr>
          </a:p>
          <a:p>
            <a:endParaRPr lang="el-GR">
              <a:ea typeface="Calibri"/>
              <a:cs typeface="Calibri"/>
            </a:endParaRPr>
          </a:p>
          <a:p>
            <a:r>
              <a:rPr lang="el-GR" sz="1500">
                <a:solidFill>
                  <a:srgbClr val="FFFFFF"/>
                </a:solidFill>
                <a:ea typeface="+mn-lt"/>
                <a:cs typeface="+mn-lt"/>
              </a:rPr>
              <a:t>Η συνάρτηση επιστρέφει έναν κωδικό κατάστασης (WAIT_OBJECT_0 έως WAIT_OBJECT_0 + nCount-1 για επιτυχία, WAIT_TIMEOUT για λήξη χρονικού ορίου, και άλλες καταστάσεις για σφάλματα).</a:t>
            </a:r>
            <a:endParaRPr lang="el-GR" sz="1500">
              <a:ea typeface="+mn-lt"/>
              <a:cs typeface="+mn-lt"/>
            </a:endParaRPr>
          </a:p>
        </p:txBody>
      </p:sp>
      <p:pic>
        <p:nvPicPr>
          <p:cNvPr id="3" name="Picture 2" descr="A computer screen shot of a black screen&#10;&#10;Description automatically generated">
            <a:extLst>
              <a:ext uri="{FF2B5EF4-FFF2-40B4-BE49-F238E27FC236}">
                <a16:creationId xmlns:a16="http://schemas.microsoft.com/office/drawing/2014/main" id="{14135B4F-4E88-3FEF-3AEF-97DA9638494F}"/>
              </a:ext>
            </a:extLst>
          </p:cNvPr>
          <p:cNvPicPr>
            <a:picLocks noChangeAspect="1"/>
          </p:cNvPicPr>
          <p:nvPr/>
        </p:nvPicPr>
        <p:blipFill>
          <a:blip r:embed="rId2"/>
          <a:stretch>
            <a:fillRect/>
          </a:stretch>
        </p:blipFill>
        <p:spPr>
          <a:xfrm>
            <a:off x="2877486" y="1550182"/>
            <a:ext cx="5697125" cy="1801114"/>
          </a:xfrm>
          <a:prstGeom prst="rect">
            <a:avLst/>
          </a:prstGeom>
        </p:spPr>
      </p:pic>
      <p:pic>
        <p:nvPicPr>
          <p:cNvPr id="5" name="Picture 4">
            <a:extLst>
              <a:ext uri="{FF2B5EF4-FFF2-40B4-BE49-F238E27FC236}">
                <a16:creationId xmlns:a16="http://schemas.microsoft.com/office/drawing/2014/main" id="{E4C6F68D-145B-34BE-3521-AB24065E1D14}"/>
              </a:ext>
            </a:extLst>
          </p:cNvPr>
          <p:cNvPicPr>
            <a:picLocks noChangeAspect="1"/>
          </p:cNvPicPr>
          <p:nvPr/>
        </p:nvPicPr>
        <p:blipFill>
          <a:blip r:embed="rId3"/>
          <a:stretch>
            <a:fillRect/>
          </a:stretch>
        </p:blipFill>
        <p:spPr>
          <a:xfrm>
            <a:off x="9653879" y="71758"/>
            <a:ext cx="2457450" cy="771525"/>
          </a:xfrm>
          <a:prstGeom prst="rect">
            <a:avLst/>
          </a:prstGeom>
        </p:spPr>
      </p:pic>
    </p:spTree>
    <p:extLst>
      <p:ext uri="{BB962C8B-B14F-4D97-AF65-F5344CB8AC3E}">
        <p14:creationId xmlns:p14="http://schemas.microsoft.com/office/powerpoint/2010/main" val="21583367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69585-7F2E-9485-9DF5-AFAEE7EBEC91}"/>
              </a:ext>
            </a:extLst>
          </p:cNvPr>
          <p:cNvSpPr>
            <a:spLocks noGrp="1"/>
          </p:cNvSpPr>
          <p:nvPr>
            <p:ph type="title"/>
          </p:nvPr>
        </p:nvSpPr>
        <p:spPr>
          <a:xfrm>
            <a:off x="496843" y="513868"/>
            <a:ext cx="3052293" cy="859700"/>
          </a:xfrm>
        </p:spPr>
        <p:txBody>
          <a:bodyPr vert="horz" lIns="91440" tIns="45720" rIns="91440" bIns="45720" rtlCol="0" anchor="t">
            <a:normAutofit/>
          </a:bodyPr>
          <a:lstStyle/>
          <a:p>
            <a:pPr algn="r"/>
            <a:r>
              <a:rPr lang="en-US" sz="4000" dirty="0">
                <a:ea typeface="Calibri Light"/>
                <a:cs typeface="Calibri Light"/>
              </a:rPr>
              <a:t>Multi</a:t>
            </a:r>
            <a:r>
              <a:rPr lang="en-US" sz="4000" dirty="0">
                <a:solidFill>
                  <a:srgbClr val="FFFFFF"/>
                </a:solidFill>
                <a:ea typeface="Calibri Light"/>
                <a:cs typeface="Calibri Light"/>
              </a:rPr>
              <a:t> </a:t>
            </a:r>
            <a:r>
              <a:rPr lang="en-US" sz="4000" dirty="0">
                <a:ea typeface="Calibri Light"/>
                <a:cs typeface="Calibri Light"/>
              </a:rPr>
              <a:t>Wait</a:t>
            </a:r>
          </a:p>
        </p:txBody>
      </p:sp>
      <p:sp>
        <p:nvSpPr>
          <p:cNvPr id="7" name="TextBox 6">
            <a:extLst>
              <a:ext uri="{FF2B5EF4-FFF2-40B4-BE49-F238E27FC236}">
                <a16:creationId xmlns:a16="http://schemas.microsoft.com/office/drawing/2014/main" id="{037D873C-D48F-B338-51BE-3545357350EC}"/>
              </a:ext>
            </a:extLst>
          </p:cNvPr>
          <p:cNvSpPr txBox="1"/>
          <p:nvPr/>
        </p:nvSpPr>
        <p:spPr>
          <a:xfrm>
            <a:off x="242404" y="4179186"/>
            <a:ext cx="356540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a:cs typeface="Calibri"/>
              </a:rPr>
              <a:t>Output:</a:t>
            </a:r>
            <a:endParaRPr lang="en-GB"/>
          </a:p>
        </p:txBody>
      </p:sp>
      <p:sp>
        <p:nvSpPr>
          <p:cNvPr id="8" name="TextBox 7">
            <a:extLst>
              <a:ext uri="{FF2B5EF4-FFF2-40B4-BE49-F238E27FC236}">
                <a16:creationId xmlns:a16="http://schemas.microsoft.com/office/drawing/2014/main" id="{557751C4-0D72-F46B-E775-CFFBA984C0CA}"/>
              </a:ext>
            </a:extLst>
          </p:cNvPr>
          <p:cNvSpPr txBox="1"/>
          <p:nvPr/>
        </p:nvSpPr>
        <p:spPr>
          <a:xfrm>
            <a:off x="432740" y="1505185"/>
            <a:ext cx="312325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l-GR" dirty="0">
              <a:ea typeface="Calibri"/>
              <a:cs typeface="Calibri" panose="020F0502020204030204"/>
            </a:endParaRPr>
          </a:p>
        </p:txBody>
      </p:sp>
      <p:pic>
        <p:nvPicPr>
          <p:cNvPr id="9" name="Picture 8" descr="A screen shot of a computer&#10;&#10;Description automatically generated">
            <a:extLst>
              <a:ext uri="{FF2B5EF4-FFF2-40B4-BE49-F238E27FC236}">
                <a16:creationId xmlns:a16="http://schemas.microsoft.com/office/drawing/2014/main" id="{8175A6ED-0109-8D49-B2AC-F88DF952413D}"/>
              </a:ext>
            </a:extLst>
          </p:cNvPr>
          <p:cNvPicPr>
            <a:picLocks noChangeAspect="1"/>
          </p:cNvPicPr>
          <p:nvPr/>
        </p:nvPicPr>
        <p:blipFill>
          <a:blip r:embed="rId2"/>
          <a:stretch>
            <a:fillRect/>
          </a:stretch>
        </p:blipFill>
        <p:spPr>
          <a:xfrm>
            <a:off x="287300" y="4601351"/>
            <a:ext cx="3173375" cy="1855159"/>
          </a:xfrm>
          <a:prstGeom prst="rect">
            <a:avLst/>
          </a:prstGeom>
        </p:spPr>
      </p:pic>
      <p:pic>
        <p:nvPicPr>
          <p:cNvPr id="10" name="Picture 9" descr="A computer screen shot of a program code&#10;&#10;Description automatically generated">
            <a:extLst>
              <a:ext uri="{FF2B5EF4-FFF2-40B4-BE49-F238E27FC236}">
                <a16:creationId xmlns:a16="http://schemas.microsoft.com/office/drawing/2014/main" id="{C9FD1285-366C-10D9-DF93-D043ABF7470D}"/>
              </a:ext>
            </a:extLst>
          </p:cNvPr>
          <p:cNvPicPr>
            <a:picLocks noChangeAspect="1"/>
          </p:cNvPicPr>
          <p:nvPr/>
        </p:nvPicPr>
        <p:blipFill>
          <a:blip r:embed="rId3"/>
          <a:stretch>
            <a:fillRect/>
          </a:stretch>
        </p:blipFill>
        <p:spPr>
          <a:xfrm>
            <a:off x="4231059" y="-1679"/>
            <a:ext cx="7961356" cy="6806335"/>
          </a:xfrm>
          <a:prstGeom prst="rect">
            <a:avLst/>
          </a:prstGeom>
        </p:spPr>
      </p:pic>
    </p:spTree>
    <p:extLst>
      <p:ext uri="{BB962C8B-B14F-4D97-AF65-F5344CB8AC3E}">
        <p14:creationId xmlns:p14="http://schemas.microsoft.com/office/powerpoint/2010/main" val="32509545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CD6DA-E67C-890A-09F6-120390856B25}"/>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GB" err="1">
                <a:ea typeface="Calibri Light"/>
                <a:cs typeface="Calibri Light"/>
              </a:rPr>
              <a:t>Αλλες</a:t>
            </a:r>
            <a:r>
              <a:rPr lang="en-GB">
                <a:ea typeface="Calibri Light"/>
                <a:cs typeface="Calibri Light"/>
              </a:rPr>
              <a:t> </a:t>
            </a:r>
            <a:r>
              <a:rPr lang="en-GB" err="1">
                <a:ea typeface="Calibri Light"/>
                <a:cs typeface="Calibri Light"/>
              </a:rPr>
              <a:t>χρησιμες</a:t>
            </a:r>
            <a:r>
              <a:rPr lang="en-GB">
                <a:ea typeface="Calibri Light"/>
                <a:cs typeface="Calibri Light"/>
              </a:rPr>
              <a:t> </a:t>
            </a:r>
            <a:r>
              <a:rPr lang="en-GB" err="1">
                <a:ea typeface="Calibri Light"/>
                <a:cs typeface="Calibri Light"/>
              </a:rPr>
              <a:t>συν</a:t>
            </a:r>
            <a:r>
              <a:rPr lang="en-GB">
                <a:ea typeface="Calibri Light"/>
                <a:cs typeface="Calibri Light"/>
              </a:rPr>
              <a:t>α</a:t>
            </a:r>
            <a:r>
              <a:rPr lang="en-GB" err="1">
                <a:ea typeface="Calibri Light"/>
                <a:cs typeface="Calibri Light"/>
              </a:rPr>
              <a:t>ρτησεις</a:t>
            </a:r>
          </a:p>
        </p:txBody>
      </p:sp>
      <p:sp>
        <p:nvSpPr>
          <p:cNvPr id="3" name="TextBox 2">
            <a:extLst>
              <a:ext uri="{FF2B5EF4-FFF2-40B4-BE49-F238E27FC236}">
                <a16:creationId xmlns:a16="http://schemas.microsoft.com/office/drawing/2014/main" id="{B6809CEA-CF7A-9813-B1CB-E380015E9CCF}"/>
              </a:ext>
            </a:extLst>
          </p:cNvPr>
          <p:cNvSpPr txBox="1"/>
          <p:nvPr/>
        </p:nvSpPr>
        <p:spPr>
          <a:xfrm>
            <a:off x="611371" y="1825255"/>
            <a:ext cx="10792046" cy="430887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GB" b="1" err="1"/>
              <a:t>GetCurrentThreadId</a:t>
            </a:r>
            <a:r>
              <a:rPr lang="en-GB" b="1"/>
              <a:t>():</a:t>
            </a:r>
            <a:endParaRPr lang="en-US">
              <a:ea typeface="Calibri" panose="020F0502020204030204"/>
              <a:cs typeface="Calibri" panose="020F0502020204030204"/>
            </a:endParaRPr>
          </a:p>
          <a:p>
            <a:r>
              <a:rPr lang="en-GB">
                <a:ea typeface="+mn-lt"/>
                <a:cs typeface="+mn-lt"/>
              </a:rPr>
              <a:t>Η </a:t>
            </a:r>
            <a:r>
              <a:rPr lang="en-GB" err="1">
                <a:ea typeface="+mn-lt"/>
                <a:cs typeface="+mn-lt"/>
              </a:rPr>
              <a:t>συνάρτηση</a:t>
            </a:r>
            <a:r>
              <a:rPr lang="en-GB">
                <a:ea typeface="+mn-lt"/>
                <a:cs typeface="+mn-lt"/>
              </a:rPr>
              <a:t> </a:t>
            </a:r>
            <a:r>
              <a:rPr lang="en-GB" err="1">
                <a:ea typeface="+mn-lt"/>
                <a:cs typeface="+mn-lt"/>
              </a:rPr>
              <a:t>GetCurrentThreadId</a:t>
            </a:r>
            <a:r>
              <a:rPr lang="en-GB">
                <a:ea typeface="+mn-lt"/>
                <a:cs typeface="+mn-lt"/>
              </a:rPr>
              <a:t> ανα</a:t>
            </a:r>
            <a:r>
              <a:rPr lang="en-GB" err="1">
                <a:ea typeface="+mn-lt"/>
                <a:cs typeface="+mn-lt"/>
              </a:rPr>
              <a:t>κτά</a:t>
            </a:r>
            <a:r>
              <a:rPr lang="en-GB">
                <a:ea typeface="+mn-lt"/>
                <a:cs typeface="+mn-lt"/>
              </a:rPr>
              <a:t> </a:t>
            </a:r>
            <a:r>
              <a:rPr lang="en-GB" err="1">
                <a:ea typeface="+mn-lt"/>
                <a:cs typeface="+mn-lt"/>
              </a:rPr>
              <a:t>το</a:t>
            </a:r>
            <a:r>
              <a:rPr lang="en-GB">
                <a:ea typeface="+mn-lt"/>
                <a:cs typeface="+mn-lt"/>
              </a:rPr>
              <a:t> ανα</a:t>
            </a:r>
            <a:r>
              <a:rPr lang="en-GB" err="1">
                <a:ea typeface="+mn-lt"/>
                <a:cs typeface="+mn-lt"/>
              </a:rPr>
              <a:t>γνωριστικό</a:t>
            </a:r>
            <a:r>
              <a:rPr lang="en-GB">
                <a:ea typeface="+mn-lt"/>
                <a:cs typeface="+mn-lt"/>
              </a:rPr>
              <a:t> </a:t>
            </a:r>
            <a:r>
              <a:rPr lang="en-GB" err="1">
                <a:ea typeface="+mn-lt"/>
                <a:cs typeface="+mn-lt"/>
              </a:rPr>
              <a:t>νήμ</a:t>
            </a:r>
            <a:r>
              <a:rPr lang="en-GB">
                <a:ea typeface="+mn-lt"/>
                <a:cs typeface="+mn-lt"/>
              </a:rPr>
              <a:t>α</a:t>
            </a:r>
            <a:r>
              <a:rPr lang="en-GB" err="1">
                <a:ea typeface="+mn-lt"/>
                <a:cs typeface="+mn-lt"/>
              </a:rPr>
              <a:t>τος</a:t>
            </a:r>
            <a:r>
              <a:rPr lang="en-GB">
                <a:ea typeface="+mn-lt"/>
                <a:cs typeface="+mn-lt"/>
              </a:rPr>
              <a:t> </a:t>
            </a:r>
            <a:r>
              <a:rPr lang="en-GB" err="1">
                <a:ea typeface="+mn-lt"/>
                <a:cs typeface="+mn-lt"/>
              </a:rPr>
              <a:t>του</a:t>
            </a:r>
            <a:r>
              <a:rPr lang="en-GB">
                <a:ea typeface="+mn-lt"/>
                <a:cs typeface="+mn-lt"/>
              </a:rPr>
              <a:t> </a:t>
            </a:r>
            <a:r>
              <a:rPr lang="en-GB" err="1">
                <a:ea typeface="+mn-lt"/>
                <a:cs typeface="+mn-lt"/>
              </a:rPr>
              <a:t>νήμ</a:t>
            </a:r>
            <a:r>
              <a:rPr lang="en-GB">
                <a:ea typeface="+mn-lt"/>
                <a:cs typeface="+mn-lt"/>
              </a:rPr>
              <a:t>α</a:t>
            </a:r>
            <a:r>
              <a:rPr lang="en-GB" err="1">
                <a:ea typeface="+mn-lt"/>
                <a:cs typeface="+mn-lt"/>
              </a:rPr>
              <a:t>τος</a:t>
            </a:r>
            <a:r>
              <a:rPr lang="en-GB">
                <a:ea typeface="+mn-lt"/>
                <a:cs typeface="+mn-lt"/>
              </a:rPr>
              <a:t> </a:t>
            </a:r>
            <a:r>
              <a:rPr lang="en-GB" err="1">
                <a:ea typeface="+mn-lt"/>
                <a:cs typeface="+mn-lt"/>
              </a:rPr>
              <a:t>κλήσης</a:t>
            </a:r>
            <a:r>
              <a:rPr lang="en-GB">
                <a:ea typeface="+mn-lt"/>
                <a:cs typeface="+mn-lt"/>
              </a:rPr>
              <a:t>. </a:t>
            </a:r>
            <a:r>
              <a:rPr lang="en-GB" err="1">
                <a:ea typeface="+mn-lt"/>
                <a:cs typeface="+mn-lt"/>
              </a:rPr>
              <a:t>Το</a:t>
            </a:r>
            <a:r>
              <a:rPr lang="en-GB">
                <a:ea typeface="+mn-lt"/>
                <a:cs typeface="+mn-lt"/>
              </a:rPr>
              <a:t> ανα</a:t>
            </a:r>
            <a:r>
              <a:rPr lang="en-GB" err="1">
                <a:ea typeface="+mn-lt"/>
                <a:cs typeface="+mn-lt"/>
              </a:rPr>
              <a:t>γνωριστικό</a:t>
            </a:r>
            <a:r>
              <a:rPr lang="en-GB">
                <a:ea typeface="+mn-lt"/>
                <a:cs typeface="+mn-lt"/>
              </a:rPr>
              <a:t> </a:t>
            </a:r>
            <a:r>
              <a:rPr lang="en-GB" err="1">
                <a:ea typeface="+mn-lt"/>
                <a:cs typeface="+mn-lt"/>
              </a:rPr>
              <a:t>νήμ</a:t>
            </a:r>
            <a:r>
              <a:rPr lang="en-GB">
                <a:ea typeface="+mn-lt"/>
                <a:cs typeface="+mn-lt"/>
              </a:rPr>
              <a:t>α</a:t>
            </a:r>
            <a:r>
              <a:rPr lang="en-GB" err="1">
                <a:ea typeface="+mn-lt"/>
                <a:cs typeface="+mn-lt"/>
              </a:rPr>
              <a:t>τος</a:t>
            </a:r>
            <a:r>
              <a:rPr lang="en-GB">
                <a:ea typeface="+mn-lt"/>
                <a:cs typeface="+mn-lt"/>
              </a:rPr>
              <a:t> </a:t>
            </a:r>
            <a:r>
              <a:rPr lang="en-GB" err="1">
                <a:ea typeface="+mn-lt"/>
                <a:cs typeface="+mn-lt"/>
              </a:rPr>
              <a:t>είν</a:t>
            </a:r>
            <a:r>
              <a:rPr lang="en-GB">
                <a:ea typeface="+mn-lt"/>
                <a:cs typeface="+mn-lt"/>
              </a:rPr>
              <a:t>αι </a:t>
            </a:r>
            <a:r>
              <a:rPr lang="en-GB" err="1">
                <a:ea typeface="+mn-lt"/>
                <a:cs typeface="+mn-lt"/>
              </a:rPr>
              <a:t>έν</a:t>
            </a:r>
            <a:r>
              <a:rPr lang="en-GB">
                <a:ea typeface="+mn-lt"/>
                <a:cs typeface="+mn-lt"/>
              </a:rPr>
              <a:t>α </a:t>
            </a:r>
            <a:r>
              <a:rPr lang="en-GB" err="1">
                <a:ea typeface="+mn-lt"/>
                <a:cs typeface="+mn-lt"/>
              </a:rPr>
              <a:t>μον</a:t>
            </a:r>
            <a:r>
              <a:rPr lang="en-GB">
                <a:ea typeface="+mn-lt"/>
                <a:cs typeface="+mn-lt"/>
              </a:rPr>
              <a:t>α</a:t>
            </a:r>
            <a:r>
              <a:rPr lang="en-GB" err="1">
                <a:ea typeface="+mn-lt"/>
                <a:cs typeface="+mn-lt"/>
              </a:rPr>
              <a:t>δικό</a:t>
            </a:r>
            <a:r>
              <a:rPr lang="en-GB">
                <a:ea typeface="+mn-lt"/>
                <a:cs typeface="+mn-lt"/>
              </a:rPr>
              <a:t> ανα</a:t>
            </a:r>
            <a:r>
              <a:rPr lang="en-GB" err="1">
                <a:ea typeface="+mn-lt"/>
                <a:cs typeface="+mn-lt"/>
              </a:rPr>
              <a:t>γνωριστικό</a:t>
            </a:r>
            <a:r>
              <a:rPr lang="en-GB">
                <a:ea typeface="+mn-lt"/>
                <a:cs typeface="+mn-lt"/>
              </a:rPr>
              <a:t> π</a:t>
            </a:r>
            <a:r>
              <a:rPr lang="en-GB" err="1">
                <a:ea typeface="+mn-lt"/>
                <a:cs typeface="+mn-lt"/>
              </a:rPr>
              <a:t>ου</a:t>
            </a:r>
            <a:r>
              <a:rPr lang="en-GB">
                <a:ea typeface="+mn-lt"/>
                <a:cs typeface="+mn-lt"/>
              </a:rPr>
              <a:t> </a:t>
            </a:r>
            <a:r>
              <a:rPr lang="en-GB" err="1">
                <a:ea typeface="+mn-lt"/>
                <a:cs typeface="+mn-lt"/>
              </a:rPr>
              <a:t>εκχωρείτ</a:t>
            </a:r>
            <a:r>
              <a:rPr lang="en-GB">
                <a:ea typeface="+mn-lt"/>
                <a:cs typeface="+mn-lt"/>
              </a:rPr>
              <a:t>αι </a:t>
            </a:r>
            <a:r>
              <a:rPr lang="en-GB" err="1">
                <a:ea typeface="+mn-lt"/>
                <a:cs typeface="+mn-lt"/>
              </a:rPr>
              <a:t>σε</a:t>
            </a:r>
            <a:r>
              <a:rPr lang="en-GB">
                <a:ea typeface="+mn-lt"/>
                <a:cs typeface="+mn-lt"/>
              </a:rPr>
              <a:t> </a:t>
            </a:r>
            <a:r>
              <a:rPr lang="en-GB" err="1">
                <a:ea typeface="+mn-lt"/>
                <a:cs typeface="+mn-lt"/>
              </a:rPr>
              <a:t>κάθε</a:t>
            </a:r>
            <a:r>
              <a:rPr lang="en-GB">
                <a:ea typeface="+mn-lt"/>
                <a:cs typeface="+mn-lt"/>
              </a:rPr>
              <a:t> </a:t>
            </a:r>
            <a:r>
              <a:rPr lang="en-GB" err="1">
                <a:ea typeface="+mn-lt"/>
                <a:cs typeface="+mn-lt"/>
              </a:rPr>
              <a:t>νήμ</a:t>
            </a:r>
            <a:r>
              <a:rPr lang="en-GB">
                <a:ea typeface="+mn-lt"/>
                <a:cs typeface="+mn-lt"/>
              </a:rPr>
              <a:t>α.</a:t>
            </a:r>
          </a:p>
          <a:p>
            <a:pPr marL="285750" indent="-285750">
              <a:buFont typeface="Arial"/>
              <a:buChar char="•"/>
            </a:pPr>
            <a:r>
              <a:rPr lang="en-GB">
                <a:ea typeface="+mn-lt"/>
                <a:cs typeface="+mn-lt"/>
              </a:rPr>
              <a:t>DWORD </a:t>
            </a:r>
            <a:r>
              <a:rPr lang="en-GB" err="1">
                <a:ea typeface="+mn-lt"/>
                <a:cs typeface="+mn-lt"/>
              </a:rPr>
              <a:t>currentThreadId</a:t>
            </a:r>
            <a:r>
              <a:rPr lang="en-GB">
                <a:ea typeface="+mn-lt"/>
                <a:cs typeface="+mn-lt"/>
              </a:rPr>
              <a:t> = </a:t>
            </a:r>
            <a:r>
              <a:rPr lang="en-GB" err="1">
                <a:solidFill>
                  <a:srgbClr val="E9950C"/>
                </a:solidFill>
                <a:ea typeface="+mn-lt"/>
                <a:cs typeface="+mn-lt"/>
              </a:rPr>
              <a:t>GetCurrentThreadId</a:t>
            </a:r>
            <a:r>
              <a:rPr lang="en-GB">
                <a:ea typeface="+mn-lt"/>
                <a:cs typeface="+mn-lt"/>
              </a:rPr>
              <a:t>()</a:t>
            </a:r>
            <a:endParaRPr lang="en-GB">
              <a:ea typeface="Calibri"/>
              <a:cs typeface="Calibri"/>
            </a:endParaRPr>
          </a:p>
          <a:p>
            <a:pPr marL="285750" indent="-285750">
              <a:buFont typeface="Arial"/>
              <a:buChar char="•"/>
            </a:pPr>
            <a:endParaRPr lang="en-GB">
              <a:ea typeface="Calibri"/>
              <a:cs typeface="Calibri"/>
            </a:endParaRPr>
          </a:p>
          <a:p>
            <a:pPr marL="285750" indent="-285750">
              <a:buFont typeface="Arial"/>
              <a:buChar char="•"/>
            </a:pPr>
            <a:r>
              <a:rPr lang="en-GB" b="1" err="1"/>
              <a:t>GetExitCodeThread</a:t>
            </a:r>
            <a:r>
              <a:rPr lang="en-GB" b="1"/>
              <a:t>():</a:t>
            </a:r>
            <a:endParaRPr lang="en-GB">
              <a:ea typeface="Calibri" panose="020F0502020204030204"/>
              <a:cs typeface="Calibri" panose="020F0502020204030204"/>
            </a:endParaRPr>
          </a:p>
          <a:p>
            <a:r>
              <a:rPr lang="en-GB">
                <a:ea typeface="+mn-lt"/>
                <a:cs typeface="+mn-lt"/>
              </a:rPr>
              <a:t>Η </a:t>
            </a:r>
            <a:r>
              <a:rPr lang="en-GB" err="1">
                <a:ea typeface="+mn-lt"/>
                <a:cs typeface="+mn-lt"/>
              </a:rPr>
              <a:t>συνάρτηση</a:t>
            </a:r>
            <a:r>
              <a:rPr lang="en-GB">
                <a:ea typeface="+mn-lt"/>
                <a:cs typeface="+mn-lt"/>
              </a:rPr>
              <a:t> </a:t>
            </a:r>
            <a:r>
              <a:rPr lang="en-GB" err="1">
                <a:ea typeface="+mn-lt"/>
                <a:cs typeface="+mn-lt"/>
              </a:rPr>
              <a:t>GetExitCodeThread</a:t>
            </a:r>
            <a:r>
              <a:rPr lang="en-GB">
                <a:ea typeface="+mn-lt"/>
                <a:cs typeface="+mn-lt"/>
              </a:rPr>
              <a:t> ανα</a:t>
            </a:r>
            <a:r>
              <a:rPr lang="en-GB" err="1">
                <a:ea typeface="+mn-lt"/>
                <a:cs typeface="+mn-lt"/>
              </a:rPr>
              <a:t>κτά</a:t>
            </a:r>
            <a:r>
              <a:rPr lang="en-GB">
                <a:ea typeface="+mn-lt"/>
                <a:cs typeface="+mn-lt"/>
              </a:rPr>
              <a:t> </a:t>
            </a:r>
            <a:r>
              <a:rPr lang="en-GB" err="1">
                <a:ea typeface="+mn-lt"/>
                <a:cs typeface="+mn-lt"/>
              </a:rPr>
              <a:t>την</a:t>
            </a:r>
            <a:r>
              <a:rPr lang="en-GB">
                <a:ea typeface="+mn-lt"/>
                <a:cs typeface="+mn-lt"/>
              </a:rPr>
              <a:t> κα</a:t>
            </a:r>
            <a:r>
              <a:rPr lang="en-GB" err="1">
                <a:ea typeface="+mn-lt"/>
                <a:cs typeface="+mn-lt"/>
              </a:rPr>
              <a:t>τάστ</a:t>
            </a:r>
            <a:r>
              <a:rPr lang="en-GB">
                <a:ea typeface="+mn-lt"/>
                <a:cs typeface="+mn-lt"/>
              </a:rPr>
              <a:t>α</a:t>
            </a:r>
            <a:r>
              <a:rPr lang="en-GB" err="1">
                <a:ea typeface="+mn-lt"/>
                <a:cs typeface="+mn-lt"/>
              </a:rPr>
              <a:t>ση</a:t>
            </a:r>
            <a:r>
              <a:rPr lang="en-GB">
                <a:ea typeface="+mn-lt"/>
                <a:cs typeface="+mn-lt"/>
              </a:rPr>
              <a:t> </a:t>
            </a:r>
            <a:r>
              <a:rPr lang="en-GB" err="1">
                <a:ea typeface="+mn-lt"/>
                <a:cs typeface="+mn-lt"/>
              </a:rPr>
              <a:t>τερμ</a:t>
            </a:r>
            <a:r>
              <a:rPr lang="en-GB">
                <a:ea typeface="+mn-lt"/>
                <a:cs typeface="+mn-lt"/>
              </a:rPr>
              <a:t>α</a:t>
            </a:r>
            <a:r>
              <a:rPr lang="en-GB" err="1">
                <a:ea typeface="+mn-lt"/>
                <a:cs typeface="+mn-lt"/>
              </a:rPr>
              <a:t>τισμού</a:t>
            </a:r>
            <a:r>
              <a:rPr lang="en-GB">
                <a:ea typeface="+mn-lt"/>
                <a:cs typeface="+mn-lt"/>
              </a:rPr>
              <a:t> </a:t>
            </a:r>
            <a:r>
              <a:rPr lang="en-GB" err="1">
                <a:ea typeface="+mn-lt"/>
                <a:cs typeface="+mn-lt"/>
              </a:rPr>
              <a:t>του</a:t>
            </a:r>
            <a:r>
              <a:rPr lang="en-GB">
                <a:ea typeface="+mn-lt"/>
                <a:cs typeface="+mn-lt"/>
              </a:rPr>
              <a:t> κα</a:t>
            </a:r>
            <a:r>
              <a:rPr lang="en-GB" err="1">
                <a:ea typeface="+mn-lt"/>
                <a:cs typeface="+mn-lt"/>
              </a:rPr>
              <a:t>θορισμένου</a:t>
            </a:r>
            <a:r>
              <a:rPr lang="en-GB">
                <a:ea typeface="+mn-lt"/>
                <a:cs typeface="+mn-lt"/>
              </a:rPr>
              <a:t> </a:t>
            </a:r>
            <a:r>
              <a:rPr lang="en-GB" err="1">
                <a:ea typeface="+mn-lt"/>
                <a:cs typeface="+mn-lt"/>
              </a:rPr>
              <a:t>νήμ</a:t>
            </a:r>
            <a:r>
              <a:rPr lang="en-GB">
                <a:ea typeface="+mn-lt"/>
                <a:cs typeface="+mn-lt"/>
              </a:rPr>
              <a:t>α</a:t>
            </a:r>
            <a:r>
              <a:rPr lang="en-GB" err="1">
                <a:ea typeface="+mn-lt"/>
                <a:cs typeface="+mn-lt"/>
              </a:rPr>
              <a:t>τος</a:t>
            </a:r>
            <a:r>
              <a:rPr lang="en-GB">
                <a:ea typeface="+mn-lt"/>
                <a:cs typeface="+mn-lt"/>
              </a:rPr>
              <a:t>. Σας επ</a:t>
            </a:r>
            <a:r>
              <a:rPr lang="en-GB" err="1">
                <a:ea typeface="+mn-lt"/>
                <a:cs typeface="+mn-lt"/>
              </a:rPr>
              <a:t>ιτρέ</a:t>
            </a:r>
            <a:r>
              <a:rPr lang="en-GB">
                <a:ea typeface="+mn-lt"/>
                <a:cs typeface="+mn-lt"/>
              </a:rPr>
              <a:t>π</a:t>
            </a:r>
            <a:r>
              <a:rPr lang="en-GB" err="1">
                <a:ea typeface="+mn-lt"/>
                <a:cs typeface="+mn-lt"/>
              </a:rPr>
              <a:t>ει</a:t>
            </a:r>
            <a:r>
              <a:rPr lang="en-GB">
                <a:ea typeface="+mn-lt"/>
                <a:cs typeface="+mn-lt"/>
              </a:rPr>
              <a:t> να </a:t>
            </a:r>
            <a:r>
              <a:rPr lang="en-GB" err="1">
                <a:ea typeface="+mn-lt"/>
                <a:cs typeface="+mn-lt"/>
              </a:rPr>
              <a:t>ελέγξετε</a:t>
            </a:r>
            <a:r>
              <a:rPr lang="en-GB">
                <a:ea typeface="+mn-lt"/>
                <a:cs typeface="+mn-lt"/>
              </a:rPr>
              <a:t> </a:t>
            </a:r>
            <a:r>
              <a:rPr lang="en-GB" err="1">
                <a:ea typeface="+mn-lt"/>
                <a:cs typeface="+mn-lt"/>
              </a:rPr>
              <a:t>εάν</a:t>
            </a:r>
            <a:r>
              <a:rPr lang="en-GB">
                <a:ea typeface="+mn-lt"/>
                <a:cs typeface="+mn-lt"/>
              </a:rPr>
              <a:t> </a:t>
            </a:r>
            <a:r>
              <a:rPr lang="en-GB" err="1">
                <a:ea typeface="+mn-lt"/>
                <a:cs typeface="+mn-lt"/>
              </a:rPr>
              <a:t>έν</a:t>
            </a:r>
            <a:r>
              <a:rPr lang="en-GB">
                <a:ea typeface="+mn-lt"/>
                <a:cs typeface="+mn-lt"/>
              </a:rPr>
              <a:t>α </a:t>
            </a:r>
            <a:r>
              <a:rPr lang="en-GB" err="1">
                <a:ea typeface="+mn-lt"/>
                <a:cs typeface="+mn-lt"/>
              </a:rPr>
              <a:t>νήμ</a:t>
            </a:r>
            <a:r>
              <a:rPr lang="en-GB">
                <a:ea typeface="+mn-lt"/>
                <a:cs typeface="+mn-lt"/>
              </a:rPr>
              <a:t>α </a:t>
            </a:r>
            <a:r>
              <a:rPr lang="en-GB" err="1">
                <a:ea typeface="+mn-lt"/>
                <a:cs typeface="+mn-lt"/>
              </a:rPr>
              <a:t>έχει</a:t>
            </a:r>
            <a:r>
              <a:rPr lang="en-GB">
                <a:ea typeface="+mn-lt"/>
                <a:cs typeface="+mn-lt"/>
              </a:rPr>
              <a:t> </a:t>
            </a:r>
            <a:r>
              <a:rPr lang="en-GB" err="1">
                <a:ea typeface="+mn-lt"/>
                <a:cs typeface="+mn-lt"/>
              </a:rPr>
              <a:t>τερμ</a:t>
            </a:r>
            <a:r>
              <a:rPr lang="en-GB">
                <a:ea typeface="+mn-lt"/>
                <a:cs typeface="+mn-lt"/>
              </a:rPr>
              <a:t>α</a:t>
            </a:r>
            <a:r>
              <a:rPr lang="en-GB" err="1">
                <a:ea typeface="+mn-lt"/>
                <a:cs typeface="+mn-lt"/>
              </a:rPr>
              <a:t>τιστεί</a:t>
            </a:r>
            <a:r>
              <a:rPr lang="en-GB">
                <a:ea typeface="+mn-lt"/>
                <a:cs typeface="+mn-lt"/>
              </a:rPr>
              <a:t> και να </a:t>
            </a:r>
            <a:r>
              <a:rPr lang="en-GB" err="1">
                <a:ea typeface="+mn-lt"/>
                <a:cs typeface="+mn-lt"/>
              </a:rPr>
              <a:t>λά</a:t>
            </a:r>
            <a:r>
              <a:rPr lang="en-GB">
                <a:ea typeface="+mn-lt"/>
                <a:cs typeface="+mn-lt"/>
              </a:rPr>
              <a:t>β</a:t>
            </a:r>
            <a:r>
              <a:rPr lang="en-GB" err="1">
                <a:ea typeface="+mn-lt"/>
                <a:cs typeface="+mn-lt"/>
              </a:rPr>
              <a:t>ετε</a:t>
            </a:r>
            <a:r>
              <a:rPr lang="en-GB">
                <a:ea typeface="+mn-lt"/>
                <a:cs typeface="+mn-lt"/>
              </a:rPr>
              <a:t> </a:t>
            </a:r>
            <a:r>
              <a:rPr lang="en-GB" err="1">
                <a:ea typeface="+mn-lt"/>
                <a:cs typeface="+mn-lt"/>
              </a:rPr>
              <a:t>τον</a:t>
            </a:r>
            <a:r>
              <a:rPr lang="en-GB">
                <a:ea typeface="+mn-lt"/>
                <a:cs typeface="+mn-lt"/>
              </a:rPr>
              <a:t> </a:t>
            </a:r>
            <a:r>
              <a:rPr lang="en-GB" err="1">
                <a:ea typeface="+mn-lt"/>
                <a:cs typeface="+mn-lt"/>
              </a:rPr>
              <a:t>κωδικό</a:t>
            </a:r>
            <a:r>
              <a:rPr lang="en-GB">
                <a:ea typeface="+mn-lt"/>
                <a:cs typeface="+mn-lt"/>
              </a:rPr>
              <a:t> </a:t>
            </a:r>
            <a:r>
              <a:rPr lang="en-GB" err="1">
                <a:ea typeface="+mn-lt"/>
                <a:cs typeface="+mn-lt"/>
              </a:rPr>
              <a:t>εξόδου</a:t>
            </a:r>
            <a:r>
              <a:rPr lang="en-GB">
                <a:ea typeface="+mn-lt"/>
                <a:cs typeface="+mn-lt"/>
              </a:rPr>
              <a:t> </a:t>
            </a:r>
            <a:r>
              <a:rPr lang="en-GB" err="1">
                <a:ea typeface="+mn-lt"/>
                <a:cs typeface="+mn-lt"/>
              </a:rPr>
              <a:t>εάν</a:t>
            </a:r>
            <a:r>
              <a:rPr lang="en-GB">
                <a:ea typeface="+mn-lt"/>
                <a:cs typeface="+mn-lt"/>
              </a:rPr>
              <a:t> </a:t>
            </a:r>
            <a:r>
              <a:rPr lang="en-GB" err="1">
                <a:ea typeface="+mn-lt"/>
                <a:cs typeface="+mn-lt"/>
              </a:rPr>
              <a:t>έχει</a:t>
            </a:r>
            <a:r>
              <a:rPr lang="en-GB">
                <a:ea typeface="+mn-lt"/>
                <a:cs typeface="+mn-lt"/>
              </a:rPr>
              <a:t>.</a:t>
            </a:r>
          </a:p>
          <a:p>
            <a:pPr marL="285750" indent="-285750">
              <a:buFont typeface="Arial"/>
              <a:buChar char="•"/>
            </a:pPr>
            <a:r>
              <a:rPr lang="en-GB" err="1">
                <a:solidFill>
                  <a:srgbClr val="E9950C"/>
                </a:solidFill>
                <a:ea typeface="+mn-lt"/>
                <a:cs typeface="+mn-lt"/>
              </a:rPr>
              <a:t>GetExitCodeThread</a:t>
            </a:r>
            <a:r>
              <a:rPr lang="en-GB">
                <a:ea typeface="+mn-lt"/>
                <a:cs typeface="+mn-lt"/>
              </a:rPr>
              <a:t>(</a:t>
            </a:r>
            <a:r>
              <a:rPr lang="en-GB" err="1">
                <a:ea typeface="+mn-lt"/>
                <a:cs typeface="+mn-lt"/>
              </a:rPr>
              <a:t>hThread</a:t>
            </a:r>
            <a:r>
              <a:rPr lang="en-GB">
                <a:ea typeface="+mn-lt"/>
                <a:cs typeface="+mn-lt"/>
              </a:rPr>
              <a:t>, &amp;</a:t>
            </a:r>
            <a:r>
              <a:rPr lang="en-GB" err="1">
                <a:ea typeface="+mn-lt"/>
                <a:cs typeface="+mn-lt"/>
              </a:rPr>
              <a:t>exitCode</a:t>
            </a:r>
            <a:r>
              <a:rPr lang="en-GB">
                <a:ea typeface="+mn-lt"/>
                <a:cs typeface="+mn-lt"/>
              </a:rPr>
              <a:t>)</a:t>
            </a:r>
            <a:endParaRPr lang="en-GB">
              <a:ea typeface="Calibri"/>
              <a:cs typeface="Calibri"/>
            </a:endParaRPr>
          </a:p>
          <a:p>
            <a:pPr marL="171450" indent="-171450">
              <a:buFont typeface="Arial"/>
              <a:buChar char="•"/>
            </a:pPr>
            <a:endParaRPr lang="en-GB" sz="1100">
              <a:ea typeface="Calibri"/>
              <a:cs typeface="Calibri"/>
            </a:endParaRPr>
          </a:p>
          <a:p>
            <a:pPr marL="171450" indent="-171450">
              <a:buFont typeface="Arial"/>
              <a:buChar char="•"/>
            </a:pPr>
            <a:endParaRPr lang="en-GB" sz="1100">
              <a:ea typeface="Calibri"/>
              <a:cs typeface="Calibri"/>
            </a:endParaRPr>
          </a:p>
          <a:p>
            <a:pPr marL="285750" indent="-285750">
              <a:buFont typeface="Arial"/>
              <a:buChar char="•"/>
            </a:pPr>
            <a:r>
              <a:rPr lang="en-GB" b="1" err="1"/>
              <a:t>TerminateThread</a:t>
            </a:r>
            <a:r>
              <a:rPr lang="en-GB" b="1"/>
              <a:t>():</a:t>
            </a:r>
            <a:endParaRPr lang="en-GB">
              <a:ea typeface="Calibri" panose="020F0502020204030204"/>
              <a:cs typeface="Calibri" panose="020F0502020204030204"/>
            </a:endParaRPr>
          </a:p>
          <a:p>
            <a:r>
              <a:rPr lang="en-GB">
                <a:ea typeface="+mn-lt"/>
                <a:cs typeface="+mn-lt"/>
              </a:rPr>
              <a:t>Η </a:t>
            </a:r>
            <a:r>
              <a:rPr lang="en-GB" err="1">
                <a:ea typeface="+mn-lt"/>
                <a:cs typeface="+mn-lt"/>
              </a:rPr>
              <a:t>συνάρτηση</a:t>
            </a:r>
            <a:r>
              <a:rPr lang="en-GB">
                <a:ea typeface="+mn-lt"/>
                <a:cs typeface="+mn-lt"/>
              </a:rPr>
              <a:t> </a:t>
            </a:r>
            <a:r>
              <a:rPr lang="en-GB" err="1">
                <a:ea typeface="+mn-lt"/>
                <a:cs typeface="+mn-lt"/>
              </a:rPr>
              <a:t>TerminateThread</a:t>
            </a:r>
            <a:r>
              <a:rPr lang="en-GB">
                <a:ea typeface="+mn-lt"/>
                <a:cs typeface="+mn-lt"/>
              </a:rPr>
              <a:t> </a:t>
            </a:r>
            <a:r>
              <a:rPr lang="en-GB" err="1">
                <a:ea typeface="+mn-lt"/>
                <a:cs typeface="+mn-lt"/>
              </a:rPr>
              <a:t>χρησιμο</a:t>
            </a:r>
            <a:r>
              <a:rPr lang="en-GB">
                <a:ea typeface="+mn-lt"/>
                <a:cs typeface="+mn-lt"/>
              </a:rPr>
              <a:t>π</a:t>
            </a:r>
            <a:r>
              <a:rPr lang="en-GB" err="1">
                <a:ea typeface="+mn-lt"/>
                <a:cs typeface="+mn-lt"/>
              </a:rPr>
              <a:t>οιείτ</a:t>
            </a:r>
            <a:r>
              <a:rPr lang="en-GB">
                <a:ea typeface="+mn-lt"/>
                <a:cs typeface="+mn-lt"/>
              </a:rPr>
              <a:t>αι </a:t>
            </a:r>
            <a:r>
              <a:rPr lang="en-GB" err="1">
                <a:ea typeface="+mn-lt"/>
                <a:cs typeface="+mn-lt"/>
              </a:rPr>
              <a:t>γι</a:t>
            </a:r>
            <a:r>
              <a:rPr lang="en-GB">
                <a:ea typeface="+mn-lt"/>
                <a:cs typeface="+mn-lt"/>
              </a:rPr>
              <a:t>α </a:t>
            </a:r>
            <a:r>
              <a:rPr lang="en-GB" err="1">
                <a:ea typeface="+mn-lt"/>
                <a:cs typeface="+mn-lt"/>
              </a:rPr>
              <a:t>τον</a:t>
            </a:r>
            <a:r>
              <a:rPr lang="en-GB">
                <a:ea typeface="+mn-lt"/>
                <a:cs typeface="+mn-lt"/>
              </a:rPr>
              <a:t> ανα</a:t>
            </a:r>
            <a:r>
              <a:rPr lang="en-GB" err="1">
                <a:ea typeface="+mn-lt"/>
                <a:cs typeface="+mn-lt"/>
              </a:rPr>
              <a:t>γκ</a:t>
            </a:r>
            <a:r>
              <a:rPr lang="en-GB">
                <a:ea typeface="+mn-lt"/>
                <a:cs typeface="+mn-lt"/>
              </a:rPr>
              <a:t>α</a:t>
            </a:r>
            <a:r>
              <a:rPr lang="en-GB" err="1">
                <a:ea typeface="+mn-lt"/>
                <a:cs typeface="+mn-lt"/>
              </a:rPr>
              <a:t>στικό</a:t>
            </a:r>
            <a:r>
              <a:rPr lang="en-GB">
                <a:ea typeface="+mn-lt"/>
                <a:cs typeface="+mn-lt"/>
              </a:rPr>
              <a:t> </a:t>
            </a:r>
            <a:r>
              <a:rPr lang="en-GB" err="1">
                <a:ea typeface="+mn-lt"/>
                <a:cs typeface="+mn-lt"/>
              </a:rPr>
              <a:t>τερμ</a:t>
            </a:r>
            <a:r>
              <a:rPr lang="en-GB">
                <a:ea typeface="+mn-lt"/>
                <a:cs typeface="+mn-lt"/>
              </a:rPr>
              <a:t>α</a:t>
            </a:r>
            <a:r>
              <a:rPr lang="en-GB" err="1">
                <a:ea typeface="+mn-lt"/>
                <a:cs typeface="+mn-lt"/>
              </a:rPr>
              <a:t>τισμό</a:t>
            </a:r>
            <a:r>
              <a:rPr lang="en-GB">
                <a:ea typeface="+mn-lt"/>
                <a:cs typeface="+mn-lt"/>
              </a:rPr>
              <a:t> </a:t>
            </a:r>
            <a:r>
              <a:rPr lang="en-GB" err="1">
                <a:ea typeface="+mn-lt"/>
                <a:cs typeface="+mn-lt"/>
              </a:rPr>
              <a:t>ενός</a:t>
            </a:r>
            <a:r>
              <a:rPr lang="en-GB">
                <a:ea typeface="+mn-lt"/>
                <a:cs typeface="+mn-lt"/>
              </a:rPr>
              <a:t> </a:t>
            </a:r>
            <a:r>
              <a:rPr lang="en-GB" err="1">
                <a:ea typeface="+mn-lt"/>
                <a:cs typeface="+mn-lt"/>
              </a:rPr>
              <a:t>νήμ</a:t>
            </a:r>
            <a:r>
              <a:rPr lang="en-GB">
                <a:ea typeface="+mn-lt"/>
                <a:cs typeface="+mn-lt"/>
              </a:rPr>
              <a:t>α</a:t>
            </a:r>
            <a:r>
              <a:rPr lang="en-GB" err="1">
                <a:ea typeface="+mn-lt"/>
                <a:cs typeface="+mn-lt"/>
              </a:rPr>
              <a:t>τος</a:t>
            </a:r>
            <a:r>
              <a:rPr lang="en-GB">
                <a:ea typeface="+mn-lt"/>
                <a:cs typeface="+mn-lt"/>
              </a:rPr>
              <a:t>. </a:t>
            </a:r>
            <a:r>
              <a:rPr lang="en-GB" err="1">
                <a:ea typeface="+mn-lt"/>
                <a:cs typeface="+mn-lt"/>
              </a:rPr>
              <a:t>Ωστόσο</a:t>
            </a:r>
            <a:r>
              <a:rPr lang="en-GB">
                <a:ea typeface="+mn-lt"/>
                <a:cs typeface="+mn-lt"/>
              </a:rPr>
              <a:t>, </a:t>
            </a:r>
            <a:r>
              <a:rPr lang="en-GB" err="1">
                <a:ea typeface="+mn-lt"/>
                <a:cs typeface="+mn-lt"/>
              </a:rPr>
              <a:t>γενικά</a:t>
            </a:r>
            <a:r>
              <a:rPr lang="en-GB">
                <a:ea typeface="+mn-lt"/>
                <a:cs typeface="+mn-lt"/>
              </a:rPr>
              <a:t> </a:t>
            </a:r>
            <a:r>
              <a:rPr lang="en-GB" err="1">
                <a:ea typeface="+mn-lt"/>
                <a:cs typeface="+mn-lt"/>
              </a:rPr>
              <a:t>δεν</a:t>
            </a:r>
            <a:r>
              <a:rPr lang="en-GB">
                <a:ea typeface="+mn-lt"/>
                <a:cs typeface="+mn-lt"/>
              </a:rPr>
              <a:t> </a:t>
            </a:r>
            <a:r>
              <a:rPr lang="en-GB" err="1">
                <a:ea typeface="+mn-lt"/>
                <a:cs typeface="+mn-lt"/>
              </a:rPr>
              <a:t>συνιστάτ</a:t>
            </a:r>
            <a:r>
              <a:rPr lang="en-GB">
                <a:ea typeface="+mn-lt"/>
                <a:cs typeface="+mn-lt"/>
              </a:rPr>
              <a:t>αι η </a:t>
            </a:r>
            <a:r>
              <a:rPr lang="en-GB" err="1">
                <a:ea typeface="+mn-lt"/>
                <a:cs typeface="+mn-lt"/>
              </a:rPr>
              <a:t>χρήση</a:t>
            </a:r>
            <a:r>
              <a:rPr lang="en-GB">
                <a:ea typeface="+mn-lt"/>
                <a:cs typeface="+mn-lt"/>
              </a:rPr>
              <a:t> </a:t>
            </a:r>
            <a:r>
              <a:rPr lang="en-GB" err="1">
                <a:ea typeface="+mn-lt"/>
                <a:cs typeface="+mn-lt"/>
              </a:rPr>
              <a:t>του</a:t>
            </a:r>
            <a:r>
              <a:rPr lang="en-GB">
                <a:ea typeface="+mn-lt"/>
                <a:cs typeface="+mn-lt"/>
              </a:rPr>
              <a:t> </a:t>
            </a:r>
            <a:r>
              <a:rPr lang="en-GB" err="1">
                <a:ea typeface="+mn-lt"/>
                <a:cs typeface="+mn-lt"/>
              </a:rPr>
              <a:t>TerminateThread</a:t>
            </a:r>
            <a:r>
              <a:rPr lang="en-GB">
                <a:ea typeface="+mn-lt"/>
                <a:cs typeface="+mn-lt"/>
              </a:rPr>
              <a:t> επ</a:t>
            </a:r>
            <a:r>
              <a:rPr lang="en-GB" err="1">
                <a:ea typeface="+mn-lt"/>
                <a:cs typeface="+mn-lt"/>
              </a:rPr>
              <a:t>ειδή</a:t>
            </a:r>
            <a:r>
              <a:rPr lang="en-GB">
                <a:ea typeface="+mn-lt"/>
                <a:cs typeface="+mn-lt"/>
              </a:rPr>
              <a:t> μπ</a:t>
            </a:r>
            <a:r>
              <a:rPr lang="en-GB" err="1">
                <a:ea typeface="+mn-lt"/>
                <a:cs typeface="+mn-lt"/>
              </a:rPr>
              <a:t>ορεί</a:t>
            </a:r>
            <a:r>
              <a:rPr lang="en-GB">
                <a:ea typeface="+mn-lt"/>
                <a:cs typeface="+mn-lt"/>
              </a:rPr>
              <a:t> να α</a:t>
            </a:r>
            <a:r>
              <a:rPr lang="en-GB" err="1">
                <a:ea typeface="+mn-lt"/>
                <a:cs typeface="+mn-lt"/>
              </a:rPr>
              <a:t>φήσει</a:t>
            </a:r>
            <a:r>
              <a:rPr lang="en-GB">
                <a:ea typeface="+mn-lt"/>
                <a:cs typeface="+mn-lt"/>
              </a:rPr>
              <a:t> </a:t>
            </a:r>
            <a:r>
              <a:rPr lang="en-GB" err="1">
                <a:ea typeface="+mn-lt"/>
                <a:cs typeface="+mn-lt"/>
              </a:rPr>
              <a:t>τους</a:t>
            </a:r>
            <a:r>
              <a:rPr lang="en-GB">
                <a:ea typeface="+mn-lt"/>
                <a:cs typeface="+mn-lt"/>
              </a:rPr>
              <a:t> π</a:t>
            </a:r>
            <a:r>
              <a:rPr lang="en-GB" err="1">
                <a:ea typeface="+mn-lt"/>
                <a:cs typeface="+mn-lt"/>
              </a:rPr>
              <a:t>όρους</a:t>
            </a:r>
            <a:r>
              <a:rPr lang="en-GB">
                <a:ea typeface="+mn-lt"/>
                <a:cs typeface="+mn-lt"/>
              </a:rPr>
              <a:t> </a:t>
            </a:r>
            <a:r>
              <a:rPr lang="en-GB" err="1">
                <a:ea typeface="+mn-lt"/>
                <a:cs typeface="+mn-lt"/>
              </a:rPr>
              <a:t>σε</a:t>
            </a:r>
            <a:r>
              <a:rPr lang="en-GB">
                <a:ea typeface="+mn-lt"/>
                <a:cs typeface="+mn-lt"/>
              </a:rPr>
              <a:t> α</a:t>
            </a:r>
            <a:r>
              <a:rPr lang="en-GB" err="1">
                <a:ea typeface="+mn-lt"/>
                <a:cs typeface="+mn-lt"/>
              </a:rPr>
              <a:t>συνε</a:t>
            </a:r>
            <a:r>
              <a:rPr lang="en-GB">
                <a:ea typeface="+mn-lt"/>
                <a:cs typeface="+mn-lt"/>
              </a:rPr>
              <a:t>πή κα</a:t>
            </a:r>
            <a:r>
              <a:rPr lang="en-GB" err="1">
                <a:ea typeface="+mn-lt"/>
                <a:cs typeface="+mn-lt"/>
              </a:rPr>
              <a:t>τάστ</a:t>
            </a:r>
            <a:r>
              <a:rPr lang="en-GB">
                <a:ea typeface="+mn-lt"/>
                <a:cs typeface="+mn-lt"/>
              </a:rPr>
              <a:t>α</a:t>
            </a:r>
            <a:r>
              <a:rPr lang="en-GB" err="1">
                <a:ea typeface="+mn-lt"/>
                <a:cs typeface="+mn-lt"/>
              </a:rPr>
              <a:t>ση</a:t>
            </a:r>
            <a:r>
              <a:rPr lang="en-GB">
                <a:ea typeface="+mn-lt"/>
                <a:cs typeface="+mn-lt"/>
              </a:rPr>
              <a:t>. </a:t>
            </a:r>
            <a:r>
              <a:rPr lang="en-GB" err="1">
                <a:ea typeface="+mn-lt"/>
                <a:cs typeface="+mn-lt"/>
              </a:rPr>
              <a:t>Είν</a:t>
            </a:r>
            <a:r>
              <a:rPr lang="en-GB">
                <a:ea typeface="+mn-lt"/>
                <a:cs typeface="+mn-lt"/>
              </a:rPr>
              <a:t>αι κα</a:t>
            </a:r>
            <a:r>
              <a:rPr lang="en-GB" err="1">
                <a:ea typeface="+mn-lt"/>
                <a:cs typeface="+mn-lt"/>
              </a:rPr>
              <a:t>λύτερ</a:t>
            </a:r>
            <a:r>
              <a:rPr lang="en-GB">
                <a:ea typeface="+mn-lt"/>
                <a:cs typeface="+mn-lt"/>
              </a:rPr>
              <a:t>α να </a:t>
            </a:r>
            <a:r>
              <a:rPr lang="en-GB" err="1">
                <a:ea typeface="+mn-lt"/>
                <a:cs typeface="+mn-lt"/>
              </a:rPr>
              <a:t>σχεδιάζετε</a:t>
            </a:r>
            <a:r>
              <a:rPr lang="en-GB">
                <a:ea typeface="+mn-lt"/>
                <a:cs typeface="+mn-lt"/>
              </a:rPr>
              <a:t> </a:t>
            </a:r>
            <a:r>
              <a:rPr lang="en-GB" err="1">
                <a:ea typeface="+mn-lt"/>
                <a:cs typeface="+mn-lt"/>
              </a:rPr>
              <a:t>νήμ</a:t>
            </a:r>
            <a:r>
              <a:rPr lang="en-GB">
                <a:ea typeface="+mn-lt"/>
                <a:cs typeface="+mn-lt"/>
              </a:rPr>
              <a:t>ατα </a:t>
            </a:r>
            <a:r>
              <a:rPr lang="en-GB" err="1">
                <a:ea typeface="+mn-lt"/>
                <a:cs typeface="+mn-lt"/>
              </a:rPr>
              <a:t>γι</a:t>
            </a:r>
            <a:r>
              <a:rPr lang="en-GB">
                <a:ea typeface="+mn-lt"/>
                <a:cs typeface="+mn-lt"/>
              </a:rPr>
              <a:t>α να </a:t>
            </a:r>
            <a:r>
              <a:rPr lang="en-GB" err="1">
                <a:ea typeface="+mn-lt"/>
                <a:cs typeface="+mn-lt"/>
              </a:rPr>
              <a:t>τερμ</a:t>
            </a:r>
            <a:r>
              <a:rPr lang="en-GB">
                <a:ea typeface="+mn-lt"/>
                <a:cs typeface="+mn-lt"/>
              </a:rPr>
              <a:t>α</a:t>
            </a:r>
            <a:r>
              <a:rPr lang="en-GB" err="1">
                <a:ea typeface="+mn-lt"/>
                <a:cs typeface="+mn-lt"/>
              </a:rPr>
              <a:t>τισουν</a:t>
            </a:r>
            <a:r>
              <a:rPr lang="en-GB">
                <a:ea typeface="+mn-lt"/>
                <a:cs typeface="+mn-lt"/>
              </a:rPr>
              <a:t> κα</a:t>
            </a:r>
            <a:r>
              <a:rPr lang="en-GB" err="1">
                <a:ea typeface="+mn-lt"/>
                <a:cs typeface="+mn-lt"/>
              </a:rPr>
              <a:t>νονικ</a:t>
            </a:r>
            <a:r>
              <a:rPr lang="en-GB">
                <a:ea typeface="+mn-lt"/>
                <a:cs typeface="+mn-lt"/>
              </a:rPr>
              <a:t>α.</a:t>
            </a:r>
          </a:p>
          <a:p>
            <a:pPr marL="285750" indent="-285750">
              <a:buFont typeface="Arial"/>
              <a:buChar char="•"/>
            </a:pPr>
            <a:r>
              <a:rPr lang="en-GB" err="1">
                <a:solidFill>
                  <a:srgbClr val="E9950C"/>
                </a:solidFill>
                <a:ea typeface="+mn-lt"/>
                <a:cs typeface="+mn-lt"/>
              </a:rPr>
              <a:t>TerminateThread</a:t>
            </a:r>
            <a:r>
              <a:rPr lang="en-GB">
                <a:ea typeface="+mn-lt"/>
                <a:cs typeface="+mn-lt"/>
              </a:rPr>
              <a:t>(</a:t>
            </a:r>
            <a:r>
              <a:rPr lang="en-GB" err="1">
                <a:ea typeface="+mn-lt"/>
                <a:cs typeface="+mn-lt"/>
              </a:rPr>
              <a:t>hThread</a:t>
            </a:r>
            <a:r>
              <a:rPr lang="en-GB">
                <a:ea typeface="+mn-lt"/>
                <a:cs typeface="+mn-lt"/>
              </a:rPr>
              <a:t>, EXIT_FAILURE)</a:t>
            </a:r>
          </a:p>
        </p:txBody>
      </p:sp>
      <p:pic>
        <p:nvPicPr>
          <p:cNvPr id="5" name="Picture 4">
            <a:extLst>
              <a:ext uri="{FF2B5EF4-FFF2-40B4-BE49-F238E27FC236}">
                <a16:creationId xmlns:a16="http://schemas.microsoft.com/office/drawing/2014/main" id="{BF14E257-0863-444D-662F-975FDF9EA5B6}"/>
              </a:ext>
            </a:extLst>
          </p:cNvPr>
          <p:cNvPicPr>
            <a:picLocks noChangeAspect="1"/>
          </p:cNvPicPr>
          <p:nvPr/>
        </p:nvPicPr>
        <p:blipFill>
          <a:blip r:embed="rId2"/>
          <a:stretch>
            <a:fillRect/>
          </a:stretch>
        </p:blipFill>
        <p:spPr>
          <a:xfrm>
            <a:off x="9625888" y="56113"/>
            <a:ext cx="2457450" cy="771525"/>
          </a:xfrm>
          <a:prstGeom prst="rect">
            <a:avLst/>
          </a:prstGeom>
        </p:spPr>
      </p:pic>
    </p:spTree>
    <p:extLst>
      <p:ext uri="{BB962C8B-B14F-4D97-AF65-F5344CB8AC3E}">
        <p14:creationId xmlns:p14="http://schemas.microsoft.com/office/powerpoint/2010/main" val="17539893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69585-7F2E-9485-9DF5-AFAEE7EBEC91}"/>
              </a:ext>
            </a:extLst>
          </p:cNvPr>
          <p:cNvSpPr>
            <a:spLocks noGrp="1"/>
          </p:cNvSpPr>
          <p:nvPr>
            <p:ph type="title"/>
          </p:nvPr>
        </p:nvSpPr>
        <p:spPr>
          <a:xfrm>
            <a:off x="422419" y="220402"/>
            <a:ext cx="3201366" cy="1308461"/>
          </a:xfrm>
        </p:spPr>
        <p:txBody>
          <a:bodyPr vert="horz" lIns="91440" tIns="45720" rIns="91440" bIns="45720" rtlCol="0" anchor="b">
            <a:normAutofit/>
          </a:bodyPr>
          <a:lstStyle/>
          <a:p>
            <a:pPr algn="r"/>
            <a:r>
              <a:rPr lang="en-US" sz="4000" dirty="0" err="1">
                <a:ea typeface="Calibri Light"/>
                <a:cs typeface="Calibri Light"/>
              </a:rPr>
              <a:t>Χρησιμες</a:t>
            </a:r>
            <a:r>
              <a:rPr lang="en-US" sz="4000" dirty="0">
                <a:ea typeface="Calibri Light"/>
                <a:cs typeface="Calibri Light"/>
              </a:rPr>
              <a:t> </a:t>
            </a:r>
            <a:r>
              <a:rPr lang="en-US" sz="4000" dirty="0" err="1">
                <a:ea typeface="Calibri Light"/>
                <a:cs typeface="Calibri Light"/>
              </a:rPr>
              <a:t>Συν</a:t>
            </a:r>
            <a:r>
              <a:rPr lang="en-US" sz="4000" dirty="0">
                <a:ea typeface="Calibri Light"/>
                <a:cs typeface="Calibri Light"/>
              </a:rPr>
              <a:t>αρτησεις</a:t>
            </a:r>
            <a:endParaRPr lang="en-US" sz="4000" kern="1200" dirty="0">
              <a:latin typeface="+mj-lt"/>
              <a:ea typeface="Calibri Light"/>
              <a:cs typeface="Calibri Light"/>
            </a:endParaRPr>
          </a:p>
        </p:txBody>
      </p:sp>
      <p:pic>
        <p:nvPicPr>
          <p:cNvPr id="14" name="Picture 13" descr="A screen shot of a computer&#10;&#10;Description automatically generated">
            <a:extLst>
              <a:ext uri="{FF2B5EF4-FFF2-40B4-BE49-F238E27FC236}">
                <a16:creationId xmlns:a16="http://schemas.microsoft.com/office/drawing/2014/main" id="{71962B59-E5DD-5669-9A94-329D71385483}"/>
              </a:ext>
            </a:extLst>
          </p:cNvPr>
          <p:cNvPicPr>
            <a:picLocks noChangeAspect="1"/>
          </p:cNvPicPr>
          <p:nvPr/>
        </p:nvPicPr>
        <p:blipFill>
          <a:blip r:embed="rId2"/>
          <a:stretch>
            <a:fillRect/>
          </a:stretch>
        </p:blipFill>
        <p:spPr>
          <a:xfrm>
            <a:off x="69103" y="5419498"/>
            <a:ext cx="4614777" cy="1100174"/>
          </a:xfrm>
          <a:prstGeom prst="rect">
            <a:avLst/>
          </a:prstGeom>
        </p:spPr>
      </p:pic>
      <p:pic>
        <p:nvPicPr>
          <p:cNvPr id="15" name="Picture 14" descr="A screenshot of a computer program&#10;&#10;Description automatically generated">
            <a:extLst>
              <a:ext uri="{FF2B5EF4-FFF2-40B4-BE49-F238E27FC236}">
                <a16:creationId xmlns:a16="http://schemas.microsoft.com/office/drawing/2014/main" id="{3D978E9E-E7DD-EBB8-02AD-240CD2DF0ECB}"/>
              </a:ext>
            </a:extLst>
          </p:cNvPr>
          <p:cNvPicPr>
            <a:picLocks noChangeAspect="1"/>
          </p:cNvPicPr>
          <p:nvPr/>
        </p:nvPicPr>
        <p:blipFill>
          <a:blip r:embed="rId3"/>
          <a:stretch>
            <a:fillRect/>
          </a:stretch>
        </p:blipFill>
        <p:spPr>
          <a:xfrm>
            <a:off x="5788153" y="-8081"/>
            <a:ext cx="6366524" cy="6854798"/>
          </a:xfrm>
          <a:prstGeom prst="rect">
            <a:avLst/>
          </a:prstGeom>
        </p:spPr>
      </p:pic>
      <p:sp>
        <p:nvSpPr>
          <p:cNvPr id="17" name="TextBox 16">
            <a:extLst>
              <a:ext uri="{FF2B5EF4-FFF2-40B4-BE49-F238E27FC236}">
                <a16:creationId xmlns:a16="http://schemas.microsoft.com/office/drawing/2014/main" id="{42E12AD9-A9DB-6044-A7CE-ADBEA74C242D}"/>
              </a:ext>
            </a:extLst>
          </p:cNvPr>
          <p:cNvSpPr txBox="1"/>
          <p:nvPr/>
        </p:nvSpPr>
        <p:spPr>
          <a:xfrm>
            <a:off x="58378" y="4956639"/>
            <a:ext cx="356540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dirty="0">
                <a:cs typeface="Calibri"/>
              </a:rPr>
              <a:t>Output:</a:t>
            </a:r>
            <a:endParaRPr lang="en-GB" dirty="0"/>
          </a:p>
        </p:txBody>
      </p:sp>
    </p:spTree>
    <p:extLst>
      <p:ext uri="{BB962C8B-B14F-4D97-AF65-F5344CB8AC3E}">
        <p14:creationId xmlns:p14="http://schemas.microsoft.com/office/powerpoint/2010/main" val="21493150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69585-7F2E-9485-9DF5-AFAEE7EBEC91}"/>
              </a:ext>
            </a:extLst>
          </p:cNvPr>
          <p:cNvSpPr>
            <a:spLocks noGrp="1"/>
          </p:cNvSpPr>
          <p:nvPr>
            <p:ph type="title"/>
          </p:nvPr>
        </p:nvSpPr>
        <p:spPr>
          <a:xfrm>
            <a:off x="466722" y="2665891"/>
            <a:ext cx="3201366" cy="1308461"/>
          </a:xfrm>
        </p:spPr>
        <p:txBody>
          <a:bodyPr vert="horz" lIns="91440" tIns="45720" rIns="91440" bIns="45720" rtlCol="0" anchor="b">
            <a:normAutofit/>
          </a:bodyPr>
          <a:lstStyle/>
          <a:p>
            <a:pPr algn="r"/>
            <a:r>
              <a:rPr lang="en-US" sz="4000" kern="1200" dirty="0" err="1">
                <a:latin typeface="+mj-lt"/>
                <a:ea typeface="+mj-ea"/>
                <a:cs typeface="+mj-cs"/>
              </a:rPr>
              <a:t>Συγχρονισμός</a:t>
            </a:r>
            <a:endParaRPr lang="en-US" sz="4000" kern="1200" dirty="0">
              <a:latin typeface="+mj-lt"/>
              <a:ea typeface="+mj-ea"/>
              <a:cs typeface="+mj-cs"/>
            </a:endParaRPr>
          </a:p>
          <a:p>
            <a:pPr algn="r"/>
            <a:endParaRPr lang="en-US" sz="4000" kern="1200" dirty="0">
              <a:solidFill>
                <a:srgbClr val="FFFFFF"/>
              </a:solidFill>
              <a:latin typeface="+mj-lt"/>
              <a:ea typeface="+mj-ea"/>
              <a:cs typeface="+mj-cs"/>
            </a:endParaRPr>
          </a:p>
        </p:txBody>
      </p:sp>
      <p:graphicFrame>
        <p:nvGraphicFramePr>
          <p:cNvPr id="29" name="TextBox 5">
            <a:extLst>
              <a:ext uri="{FF2B5EF4-FFF2-40B4-BE49-F238E27FC236}">
                <a16:creationId xmlns:a16="http://schemas.microsoft.com/office/drawing/2014/main" id="{7D0BA7E2-DE65-CB29-9926-A3F1C81E12F7}"/>
              </a:ext>
            </a:extLst>
          </p:cNvPr>
          <p:cNvGraphicFramePr/>
          <p:nvPr>
            <p:extLst>
              <p:ext uri="{D42A27DB-BD31-4B8C-83A1-F6EECF244321}">
                <p14:modId xmlns:p14="http://schemas.microsoft.com/office/powerpoint/2010/main" val="1677584140"/>
              </p:ext>
            </p:extLst>
          </p:nvPr>
        </p:nvGraphicFramePr>
        <p:xfrm>
          <a:off x="4581727" y="649480"/>
          <a:ext cx="3636784" cy="55460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F9481A2C-6125-6B47-8713-5D4E1C61F09E}"/>
              </a:ext>
            </a:extLst>
          </p:cNvPr>
          <p:cNvPicPr>
            <a:picLocks noChangeAspect="1"/>
          </p:cNvPicPr>
          <p:nvPr/>
        </p:nvPicPr>
        <p:blipFill>
          <a:blip r:embed="rId7"/>
          <a:stretch>
            <a:fillRect/>
          </a:stretch>
        </p:blipFill>
        <p:spPr>
          <a:xfrm>
            <a:off x="9653880" y="85433"/>
            <a:ext cx="2457450" cy="771525"/>
          </a:xfrm>
          <a:prstGeom prst="rect">
            <a:avLst/>
          </a:prstGeom>
        </p:spPr>
      </p:pic>
    </p:spTree>
    <p:extLst>
      <p:ext uri="{BB962C8B-B14F-4D97-AF65-F5344CB8AC3E}">
        <p14:creationId xmlns:p14="http://schemas.microsoft.com/office/powerpoint/2010/main" val="25875084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CD6DA-E67C-890A-09F6-120390856B25}"/>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GB" dirty="0"/>
              <a:t>Mutexes</a:t>
            </a:r>
            <a:endParaRPr lang="en-GB" dirty="0">
              <a:cs typeface="Calibri Light"/>
            </a:endParaRPr>
          </a:p>
        </p:txBody>
      </p:sp>
      <p:sp>
        <p:nvSpPr>
          <p:cNvPr id="10" name="TextBox 9">
            <a:extLst>
              <a:ext uri="{FF2B5EF4-FFF2-40B4-BE49-F238E27FC236}">
                <a16:creationId xmlns:a16="http://schemas.microsoft.com/office/drawing/2014/main" id="{C0FBDF95-FEA0-CF21-6802-260AD4444E17}"/>
              </a:ext>
            </a:extLst>
          </p:cNvPr>
          <p:cNvSpPr txBox="1"/>
          <p:nvPr/>
        </p:nvSpPr>
        <p:spPr>
          <a:xfrm>
            <a:off x="1956740" y="1952365"/>
            <a:ext cx="8278518"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l-GR" sz="2800" b="1" dirty="0">
                <a:ea typeface="+mn-lt"/>
                <a:cs typeface="+mn-lt"/>
              </a:rPr>
              <a:t>Λειτουργία:</a:t>
            </a:r>
            <a:r>
              <a:rPr lang="el-GR" sz="2800" dirty="0">
                <a:ea typeface="+mn-lt"/>
                <a:cs typeface="+mn-lt"/>
              </a:rPr>
              <a:t> Ένα Mutex είναι ένα αντικείμενο που χρησιμοποιείται για τον συγχρονισμό της πρόσβασης σε κοινό πόρο. Μόνο το νήμα που έχει κλειδώσει το Mutex μπορεί να έχει πρόσβαση στον κοινό πόρο. Τα άλλα νήματα πρέπει να περιμένουν μέχρι να ελευθερωθεί.</a:t>
            </a:r>
            <a:endParaRPr lang="en-US" sz="2800" dirty="0"/>
          </a:p>
          <a:p>
            <a:pPr marL="285750" indent="-285750">
              <a:buFont typeface="Arial"/>
              <a:buChar char="•"/>
            </a:pPr>
            <a:endParaRPr lang="el-GR" sz="2800" dirty="0">
              <a:ea typeface="+mn-lt"/>
              <a:cs typeface="+mn-lt"/>
            </a:endParaRPr>
          </a:p>
          <a:p>
            <a:pPr marL="285750" indent="-285750">
              <a:buFont typeface="Arial"/>
              <a:buChar char="•"/>
            </a:pPr>
            <a:r>
              <a:rPr lang="el-GR" sz="2800" b="1" dirty="0">
                <a:ea typeface="+mn-lt"/>
                <a:cs typeface="+mn-lt"/>
              </a:rPr>
              <a:t>Παράδειγμα:</a:t>
            </a:r>
            <a:r>
              <a:rPr lang="el-GR" sz="2800" dirty="0">
                <a:ea typeface="+mn-lt"/>
                <a:cs typeface="+mn-lt"/>
              </a:rPr>
              <a:t> Χρησιμοποιείται όταν ένα νήμα πρέπει να εκτελέσει μια κρίσιμη περιοχή κώδικα.</a:t>
            </a:r>
            <a:endParaRPr lang="el-GR" sz="2800" dirty="0"/>
          </a:p>
          <a:p>
            <a:endParaRPr lang="el-GR" sz="2800" dirty="0">
              <a:cs typeface="Calibri"/>
            </a:endParaRPr>
          </a:p>
        </p:txBody>
      </p:sp>
      <p:pic>
        <p:nvPicPr>
          <p:cNvPr id="4" name="Picture 3">
            <a:extLst>
              <a:ext uri="{FF2B5EF4-FFF2-40B4-BE49-F238E27FC236}">
                <a16:creationId xmlns:a16="http://schemas.microsoft.com/office/drawing/2014/main" id="{79FEE8ED-4778-8A18-4A7C-BD0F53FC2913}"/>
              </a:ext>
            </a:extLst>
          </p:cNvPr>
          <p:cNvPicPr>
            <a:picLocks noChangeAspect="1"/>
          </p:cNvPicPr>
          <p:nvPr/>
        </p:nvPicPr>
        <p:blipFill>
          <a:blip r:embed="rId2"/>
          <a:stretch>
            <a:fillRect/>
          </a:stretch>
        </p:blipFill>
        <p:spPr>
          <a:xfrm>
            <a:off x="9551242" y="118667"/>
            <a:ext cx="2457450" cy="771525"/>
          </a:xfrm>
          <a:prstGeom prst="rect">
            <a:avLst/>
          </a:prstGeom>
        </p:spPr>
      </p:pic>
    </p:spTree>
    <p:extLst>
      <p:ext uri="{BB962C8B-B14F-4D97-AF65-F5344CB8AC3E}">
        <p14:creationId xmlns:p14="http://schemas.microsoft.com/office/powerpoint/2010/main" val="6179814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CD6DA-E67C-890A-09F6-120390856B25}"/>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GB" dirty="0"/>
              <a:t>Mutexes Restrictions</a:t>
            </a:r>
            <a:endParaRPr lang="en-GB" dirty="0">
              <a:cs typeface="Calibri Light"/>
            </a:endParaRPr>
          </a:p>
        </p:txBody>
      </p:sp>
      <p:sp>
        <p:nvSpPr>
          <p:cNvPr id="10" name="TextBox 9">
            <a:extLst>
              <a:ext uri="{FF2B5EF4-FFF2-40B4-BE49-F238E27FC236}">
                <a16:creationId xmlns:a16="http://schemas.microsoft.com/office/drawing/2014/main" id="{C0FBDF95-FEA0-CF21-6802-260AD4444E17}"/>
              </a:ext>
            </a:extLst>
          </p:cNvPr>
          <p:cNvSpPr txBox="1"/>
          <p:nvPr/>
        </p:nvSpPr>
        <p:spPr>
          <a:xfrm>
            <a:off x="1827399" y="1580340"/>
            <a:ext cx="8278518"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just">
              <a:buFont typeface="Arial"/>
              <a:buChar char="•"/>
            </a:pPr>
            <a:r>
              <a:rPr lang="el" dirty="0">
                <a:latin typeface="Consolas"/>
                <a:ea typeface="+mn-lt"/>
                <a:cs typeface="+mn-lt"/>
              </a:rPr>
              <a:t>Πεδίο Διαδικασίας:
Περιορισμός: Τα </a:t>
            </a:r>
            <a:r>
              <a:rPr lang="el" dirty="0" err="1">
                <a:latin typeface="Consolas"/>
                <a:ea typeface="+mn-lt"/>
                <a:cs typeface="+mn-lt"/>
              </a:rPr>
              <a:t>Mutexes</a:t>
            </a:r>
            <a:r>
              <a:rPr lang="el" dirty="0">
                <a:latin typeface="Consolas"/>
                <a:ea typeface="+mn-lt"/>
                <a:cs typeface="+mn-lt"/>
              </a:rPr>
              <a:t> περιορίζονται στο εύρος της διαδικασίας. Είναι κατάλληλα για συγχρονισμό νημάτων εντός της ίδιας διαδικασίας, αλλά ενδέχεται να χρησιμοποιηθούν για συγχρονισμό μεταξύ </a:t>
            </a:r>
            <a:r>
              <a:rPr lang="el" dirty="0" err="1">
                <a:latin typeface="Consolas"/>
                <a:ea typeface="+mn-lt"/>
                <a:cs typeface="+mn-lt"/>
              </a:rPr>
              <a:t>διεργασίων</a:t>
            </a:r>
            <a:r>
              <a:rPr lang="el" dirty="0">
                <a:latin typeface="Consolas"/>
                <a:ea typeface="+mn-lt"/>
                <a:cs typeface="+mn-lt"/>
              </a:rPr>
              <a:t> με </a:t>
            </a:r>
            <a:r>
              <a:rPr lang="el" dirty="0" err="1">
                <a:latin typeface="Consolas"/>
                <a:ea typeface="+mn-lt"/>
                <a:cs typeface="+mn-lt"/>
              </a:rPr>
              <a:t>named</a:t>
            </a:r>
            <a:r>
              <a:rPr lang="el" dirty="0">
                <a:latin typeface="Consolas"/>
                <a:ea typeface="+mn-lt"/>
                <a:cs typeface="+mn-lt"/>
              </a:rPr>
              <a:t> </a:t>
            </a:r>
            <a:r>
              <a:rPr lang="el" dirty="0" err="1">
                <a:latin typeface="Consolas"/>
                <a:ea typeface="+mn-lt"/>
                <a:cs typeface="+mn-lt"/>
              </a:rPr>
              <a:t>global</a:t>
            </a:r>
            <a:r>
              <a:rPr lang="el" dirty="0">
                <a:latin typeface="Consolas"/>
                <a:ea typeface="+mn-lt"/>
                <a:cs typeface="+mn-lt"/>
              </a:rPr>
              <a:t> </a:t>
            </a:r>
            <a:r>
              <a:rPr lang="el" dirty="0" err="1">
                <a:latin typeface="Consolas"/>
                <a:ea typeface="+mn-lt"/>
                <a:cs typeface="+mn-lt"/>
              </a:rPr>
              <a:t>mutexes</a:t>
            </a:r>
            <a:r>
              <a:rPr lang="el" dirty="0">
                <a:latin typeface="Consolas"/>
                <a:ea typeface="+mn-lt"/>
                <a:cs typeface="+mn-lt"/>
              </a:rPr>
              <a:t>.</a:t>
            </a:r>
            <a:endParaRPr lang="en-US" dirty="0"/>
          </a:p>
          <a:p>
            <a:endParaRPr lang="el" dirty="0">
              <a:latin typeface="Consolas"/>
              <a:ea typeface="+mn-lt"/>
              <a:cs typeface="+mn-lt"/>
            </a:endParaRPr>
          </a:p>
          <a:p>
            <a:pPr marL="285750" indent="-285750" algn="just">
              <a:buFont typeface="Arial"/>
              <a:buChar char="•"/>
            </a:pPr>
            <a:r>
              <a:rPr lang="el" dirty="0">
                <a:latin typeface="Consolas"/>
                <a:ea typeface="+mn-lt"/>
                <a:cs typeface="+mn-lt"/>
              </a:rPr>
              <a:t>Σημασιολογία ιδιοκτησίας:
Περιορισμός: Τα </a:t>
            </a:r>
            <a:r>
              <a:rPr lang="el" dirty="0" err="1">
                <a:latin typeface="Consolas"/>
                <a:ea typeface="+mn-lt"/>
                <a:cs typeface="+mn-lt"/>
              </a:rPr>
              <a:t>Mutexes</a:t>
            </a:r>
            <a:r>
              <a:rPr lang="el" dirty="0">
                <a:latin typeface="Consolas"/>
                <a:ea typeface="+mn-lt"/>
                <a:cs typeface="+mn-lt"/>
              </a:rPr>
              <a:t> έχουν σημασιολογία ιδιοκτησίας, που σημαίνει ότι το ίδιο νήμα μπορεί να κλειδώσει το ίδιο </a:t>
            </a:r>
            <a:r>
              <a:rPr lang="el" dirty="0" err="1">
                <a:latin typeface="Consolas"/>
                <a:ea typeface="+mn-lt"/>
                <a:cs typeface="+mn-lt"/>
              </a:rPr>
              <a:t>mutex</a:t>
            </a:r>
            <a:r>
              <a:rPr lang="el" dirty="0">
                <a:latin typeface="Consolas"/>
                <a:ea typeface="+mn-lt"/>
                <a:cs typeface="+mn-lt"/>
              </a:rPr>
              <a:t> πολλές φορές (αναδρομικό κλείδωμα). Ωστόσο, υπονοεί επίσης ότι το ίδιο νήμα πρέπει να ξεκλειδώνει το </a:t>
            </a:r>
            <a:r>
              <a:rPr lang="el" dirty="0" err="1">
                <a:latin typeface="Consolas"/>
                <a:ea typeface="+mn-lt"/>
                <a:cs typeface="+mn-lt"/>
              </a:rPr>
              <a:t>mutex</a:t>
            </a:r>
            <a:r>
              <a:rPr lang="el" dirty="0">
                <a:latin typeface="Consolas"/>
                <a:ea typeface="+mn-lt"/>
                <a:cs typeface="+mn-lt"/>
              </a:rPr>
              <a:t> ίδιες φορές, για αποφυγή </a:t>
            </a:r>
            <a:r>
              <a:rPr lang="el" dirty="0" err="1">
                <a:latin typeface="Consolas"/>
                <a:ea typeface="+mn-lt"/>
                <a:cs typeface="+mn-lt"/>
              </a:rPr>
              <a:t>deadlock</a:t>
            </a:r>
            <a:r>
              <a:rPr lang="el" dirty="0">
                <a:latin typeface="Consolas"/>
                <a:ea typeface="+mn-lt"/>
                <a:cs typeface="+mn-lt"/>
              </a:rPr>
              <a:t>.</a:t>
            </a:r>
          </a:p>
          <a:p>
            <a:pPr marL="285750" indent="-285750">
              <a:buFont typeface="Arial"/>
              <a:buChar char="•"/>
            </a:pPr>
            <a:endParaRPr lang="el" dirty="0">
              <a:latin typeface="Consolas"/>
              <a:ea typeface="+mn-lt"/>
              <a:cs typeface="+mn-lt"/>
            </a:endParaRPr>
          </a:p>
          <a:p>
            <a:pPr marL="285750" indent="-285750" algn="just">
              <a:buFont typeface="Arial"/>
              <a:buChar char="•"/>
            </a:pPr>
            <a:r>
              <a:rPr lang="el" dirty="0">
                <a:latin typeface="Consolas"/>
                <a:ea typeface="+mn-lt"/>
                <a:cs typeface="+mn-lt"/>
              </a:rPr>
              <a:t>Γενικά έξοδα απόδοσης:
Σημείωση: Τα </a:t>
            </a:r>
            <a:r>
              <a:rPr lang="el" dirty="0" err="1">
                <a:latin typeface="Consolas"/>
                <a:ea typeface="+mn-lt"/>
                <a:cs typeface="+mn-lt"/>
              </a:rPr>
              <a:t>Mutexes</a:t>
            </a:r>
            <a:r>
              <a:rPr lang="el" dirty="0">
                <a:latin typeface="Consolas"/>
                <a:ea typeface="+mn-lt"/>
                <a:cs typeface="+mn-lt"/>
              </a:rPr>
              <a:t> τείνουν να έχουν υψηλότερο κόστος απόδοσης σε σύγκριση με κρίσιμα τμήματα της ίδιας διαδικασίας. Χρησιμοποιήστε τα όταν απαιτείται συγχρονισμός μεταξύ διεργασιών.</a:t>
            </a:r>
            <a:endParaRPr lang="el" dirty="0">
              <a:latin typeface="Consolas"/>
              <a:ea typeface="Calibri"/>
              <a:cs typeface="Calibri"/>
            </a:endParaRPr>
          </a:p>
        </p:txBody>
      </p:sp>
      <p:pic>
        <p:nvPicPr>
          <p:cNvPr id="4" name="Picture 3">
            <a:extLst>
              <a:ext uri="{FF2B5EF4-FFF2-40B4-BE49-F238E27FC236}">
                <a16:creationId xmlns:a16="http://schemas.microsoft.com/office/drawing/2014/main" id="{ED694DA9-34BE-E5C9-2666-69A2B0B805D3}"/>
              </a:ext>
            </a:extLst>
          </p:cNvPr>
          <p:cNvPicPr>
            <a:picLocks noChangeAspect="1"/>
          </p:cNvPicPr>
          <p:nvPr/>
        </p:nvPicPr>
        <p:blipFill>
          <a:blip r:embed="rId2"/>
          <a:stretch>
            <a:fillRect/>
          </a:stretch>
        </p:blipFill>
        <p:spPr>
          <a:xfrm>
            <a:off x="9597896" y="56113"/>
            <a:ext cx="2457450" cy="771525"/>
          </a:xfrm>
          <a:prstGeom prst="rect">
            <a:avLst/>
          </a:prstGeom>
        </p:spPr>
      </p:pic>
    </p:spTree>
    <p:extLst>
      <p:ext uri="{BB962C8B-B14F-4D97-AF65-F5344CB8AC3E}">
        <p14:creationId xmlns:p14="http://schemas.microsoft.com/office/powerpoint/2010/main" val="29722150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69585-7F2E-9485-9DF5-AFAEE7EBEC91}"/>
              </a:ext>
            </a:extLst>
          </p:cNvPr>
          <p:cNvSpPr>
            <a:spLocks noGrp="1"/>
          </p:cNvSpPr>
          <p:nvPr>
            <p:ph type="title"/>
          </p:nvPr>
        </p:nvSpPr>
        <p:spPr>
          <a:xfrm>
            <a:off x="553287" y="288090"/>
            <a:ext cx="3052293" cy="859700"/>
          </a:xfrm>
        </p:spPr>
        <p:txBody>
          <a:bodyPr vert="horz" lIns="91440" tIns="45720" rIns="91440" bIns="45720" rtlCol="0" anchor="t">
            <a:normAutofit/>
          </a:bodyPr>
          <a:lstStyle/>
          <a:p>
            <a:pPr algn="r"/>
            <a:r>
              <a:rPr lang="en-US" sz="4000">
                <a:cs typeface="Calibri Light"/>
              </a:rPr>
              <a:t>Mutex</a:t>
            </a:r>
          </a:p>
        </p:txBody>
      </p:sp>
      <p:pic>
        <p:nvPicPr>
          <p:cNvPr id="13" name="Content Placeholder 12" descr="A screen shot of a computer program&#10;&#10;Description automatically generated">
            <a:extLst>
              <a:ext uri="{FF2B5EF4-FFF2-40B4-BE49-F238E27FC236}">
                <a16:creationId xmlns:a16="http://schemas.microsoft.com/office/drawing/2014/main" id="{DB3D5469-DD58-45DF-25A6-D08742EB0D8D}"/>
              </a:ext>
            </a:extLst>
          </p:cNvPr>
          <p:cNvPicPr>
            <a:picLocks noGrp="1" noChangeAspect="1"/>
          </p:cNvPicPr>
          <p:nvPr>
            <p:ph idx="1"/>
          </p:nvPr>
        </p:nvPicPr>
        <p:blipFill>
          <a:blip r:embed="rId2"/>
          <a:stretch>
            <a:fillRect/>
          </a:stretch>
        </p:blipFill>
        <p:spPr>
          <a:xfrm>
            <a:off x="6094071" y="27483"/>
            <a:ext cx="6070920" cy="6831971"/>
          </a:xfrm>
        </p:spPr>
      </p:pic>
      <p:sp>
        <p:nvSpPr>
          <p:cNvPr id="7" name="TextBox 6">
            <a:extLst>
              <a:ext uri="{FF2B5EF4-FFF2-40B4-BE49-F238E27FC236}">
                <a16:creationId xmlns:a16="http://schemas.microsoft.com/office/drawing/2014/main" id="{037D873C-D48F-B338-51BE-3545357350EC}"/>
              </a:ext>
            </a:extLst>
          </p:cNvPr>
          <p:cNvSpPr txBox="1"/>
          <p:nvPr/>
        </p:nvSpPr>
        <p:spPr>
          <a:xfrm>
            <a:off x="38613" y="4639930"/>
            <a:ext cx="356540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a:cs typeface="Calibri"/>
              </a:rPr>
              <a:t>Output:</a:t>
            </a:r>
            <a:endParaRPr lang="en-GB"/>
          </a:p>
        </p:txBody>
      </p:sp>
      <p:pic>
        <p:nvPicPr>
          <p:cNvPr id="3" name="Picture 2">
            <a:extLst>
              <a:ext uri="{FF2B5EF4-FFF2-40B4-BE49-F238E27FC236}">
                <a16:creationId xmlns:a16="http://schemas.microsoft.com/office/drawing/2014/main" id="{B0421587-824F-1B78-4E1F-2C0C8F65A445}"/>
              </a:ext>
            </a:extLst>
          </p:cNvPr>
          <p:cNvPicPr>
            <a:picLocks noChangeAspect="1"/>
          </p:cNvPicPr>
          <p:nvPr/>
        </p:nvPicPr>
        <p:blipFill>
          <a:blip r:embed="rId3"/>
          <a:stretch>
            <a:fillRect/>
          </a:stretch>
        </p:blipFill>
        <p:spPr>
          <a:xfrm>
            <a:off x="63794" y="5005055"/>
            <a:ext cx="5782867" cy="600217"/>
          </a:xfrm>
          <a:prstGeom prst="rect">
            <a:avLst/>
          </a:prstGeom>
        </p:spPr>
      </p:pic>
    </p:spTree>
    <p:extLst>
      <p:ext uri="{BB962C8B-B14F-4D97-AF65-F5344CB8AC3E}">
        <p14:creationId xmlns:p14="http://schemas.microsoft.com/office/powerpoint/2010/main" val="40689229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CD6DA-E67C-890A-09F6-120390856B25}"/>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GB" dirty="0"/>
              <a:t>Semaphores</a:t>
            </a:r>
            <a:endParaRPr lang="en-GB" dirty="0">
              <a:cs typeface="Calibri Light"/>
            </a:endParaRPr>
          </a:p>
        </p:txBody>
      </p:sp>
      <p:sp>
        <p:nvSpPr>
          <p:cNvPr id="10" name="TextBox 9">
            <a:extLst>
              <a:ext uri="{FF2B5EF4-FFF2-40B4-BE49-F238E27FC236}">
                <a16:creationId xmlns:a16="http://schemas.microsoft.com/office/drawing/2014/main" id="{C0FBDF95-FEA0-CF21-6802-260AD4444E17}"/>
              </a:ext>
            </a:extLst>
          </p:cNvPr>
          <p:cNvSpPr txBox="1"/>
          <p:nvPr/>
        </p:nvSpPr>
        <p:spPr>
          <a:xfrm>
            <a:off x="1956739" y="1886514"/>
            <a:ext cx="8278518" cy="458587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just">
              <a:buFont typeface="Arial"/>
              <a:buChar char="•"/>
            </a:pPr>
            <a:r>
              <a:rPr lang="el-GR" sz="2800" b="1" dirty="0">
                <a:ea typeface="+mn-lt"/>
                <a:cs typeface="+mn-lt"/>
              </a:rPr>
              <a:t>Λειτουργία:</a:t>
            </a:r>
            <a:r>
              <a:rPr lang="el-GR" sz="2800" dirty="0">
                <a:ea typeface="+mn-lt"/>
                <a:cs typeface="+mn-lt"/>
              </a:rPr>
              <a:t> Ένας </a:t>
            </a:r>
            <a:r>
              <a:rPr lang="el-GR" sz="2800" dirty="0" err="1">
                <a:ea typeface="+mn-lt"/>
                <a:cs typeface="+mn-lt"/>
              </a:rPr>
              <a:t>σημαφόρος</a:t>
            </a:r>
            <a:r>
              <a:rPr lang="el-GR" sz="2800" dirty="0">
                <a:ea typeface="+mn-lt"/>
                <a:cs typeface="+mn-lt"/>
              </a:rPr>
              <a:t> είναι ένας μηχανισμός συγχρονισμού που επιτρέπει την περάτωση ενός πεπερασμένου αριθμού νημάτων πριν τον αυξήσει. Μπορεί να χρησιμοποιηθεί για τον έλεγχο της πρόσβασης σε πόρους με περιορισμένη διαθεσιμότητα.</a:t>
            </a:r>
            <a:endParaRPr lang="en-US" sz="2800" dirty="0">
              <a:ea typeface="+mn-lt"/>
              <a:cs typeface="+mn-lt"/>
            </a:endParaRPr>
          </a:p>
          <a:p>
            <a:pPr marL="285750" indent="-285750">
              <a:buFont typeface="Arial"/>
              <a:buChar char="•"/>
            </a:pPr>
            <a:endParaRPr lang="el-GR" sz="2800" dirty="0">
              <a:ea typeface="+mn-lt"/>
              <a:cs typeface="+mn-lt"/>
            </a:endParaRPr>
          </a:p>
          <a:p>
            <a:pPr marL="285750" indent="-285750" algn="just">
              <a:buFont typeface="Arial"/>
              <a:buChar char="•"/>
            </a:pPr>
            <a:r>
              <a:rPr lang="el-GR" sz="2800" b="1" dirty="0">
                <a:ea typeface="+mn-lt"/>
                <a:cs typeface="+mn-lt"/>
              </a:rPr>
              <a:t>Παράδειγμα:</a:t>
            </a:r>
            <a:r>
              <a:rPr lang="el-GR" sz="2800" dirty="0">
                <a:ea typeface="+mn-lt"/>
                <a:cs typeface="+mn-lt"/>
              </a:rPr>
              <a:t> Χρησιμοποιείται σε περιπτώσεις όπου πρέπει να περιοριστεί ο αριθμός των νημάτων που μπορούν να έχουν πρόσβαση σε έναν πόρο.</a:t>
            </a:r>
            <a:endParaRPr lang="el-GR" sz="2800" dirty="0">
              <a:cs typeface="Calibri"/>
            </a:endParaRPr>
          </a:p>
          <a:p>
            <a:endParaRPr lang="el-GR" sz="1200" dirty="0">
              <a:cs typeface="Calibri"/>
            </a:endParaRPr>
          </a:p>
        </p:txBody>
      </p:sp>
      <p:pic>
        <p:nvPicPr>
          <p:cNvPr id="4" name="Picture 3">
            <a:extLst>
              <a:ext uri="{FF2B5EF4-FFF2-40B4-BE49-F238E27FC236}">
                <a16:creationId xmlns:a16="http://schemas.microsoft.com/office/drawing/2014/main" id="{2088D45B-E2E2-7849-DC6C-B7F845E6E7AA}"/>
              </a:ext>
            </a:extLst>
          </p:cNvPr>
          <p:cNvPicPr>
            <a:picLocks noChangeAspect="1"/>
          </p:cNvPicPr>
          <p:nvPr/>
        </p:nvPicPr>
        <p:blipFill>
          <a:blip r:embed="rId2"/>
          <a:stretch>
            <a:fillRect/>
          </a:stretch>
        </p:blipFill>
        <p:spPr>
          <a:xfrm>
            <a:off x="9635218" y="56113"/>
            <a:ext cx="2457450" cy="771525"/>
          </a:xfrm>
          <a:prstGeom prst="rect">
            <a:avLst/>
          </a:prstGeom>
        </p:spPr>
      </p:pic>
    </p:spTree>
    <p:extLst>
      <p:ext uri="{BB962C8B-B14F-4D97-AF65-F5344CB8AC3E}">
        <p14:creationId xmlns:p14="http://schemas.microsoft.com/office/powerpoint/2010/main" val="374144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51F79-7B38-9859-AAA5-82530D8184D1}"/>
              </a:ext>
            </a:extLst>
          </p:cNvPr>
          <p:cNvSpPr>
            <a:spLocks noGrp="1"/>
          </p:cNvSpPr>
          <p:nvPr>
            <p:ph type="title"/>
          </p:nvPr>
        </p:nvSpPr>
        <p:spPr>
          <a:xfrm>
            <a:off x="1286932" y="313353"/>
            <a:ext cx="9895951" cy="892558"/>
          </a:xfrm>
        </p:spPr>
        <p:txBody>
          <a:bodyPr>
            <a:normAutofit/>
          </a:bodyPr>
          <a:lstStyle/>
          <a:p>
            <a:r>
              <a:rPr lang="en-GB" dirty="0" err="1">
                <a:cs typeface="Calibri Light"/>
              </a:rPr>
              <a:t>Ιστορική</a:t>
            </a:r>
            <a:r>
              <a:rPr lang="en-GB" dirty="0">
                <a:cs typeface="Calibri Light"/>
              </a:rPr>
              <a:t> </a:t>
            </a:r>
            <a:r>
              <a:rPr lang="en-GB" dirty="0" err="1">
                <a:cs typeface="Calibri Light"/>
              </a:rPr>
              <a:t>Αν</a:t>
            </a:r>
            <a:r>
              <a:rPr lang="en-GB" dirty="0">
                <a:cs typeface="Calibri Light"/>
              </a:rPr>
              <a:t>αδρομή</a:t>
            </a:r>
          </a:p>
        </p:txBody>
      </p:sp>
      <p:sp>
        <p:nvSpPr>
          <p:cNvPr id="5" name="Content Placeholder 2">
            <a:extLst>
              <a:ext uri="{FF2B5EF4-FFF2-40B4-BE49-F238E27FC236}">
                <a16:creationId xmlns:a16="http://schemas.microsoft.com/office/drawing/2014/main" id="{92D1E684-9F54-02D4-AC80-75FCF6643326}"/>
              </a:ext>
            </a:extLst>
          </p:cNvPr>
          <p:cNvSpPr txBox="1">
            <a:spLocks/>
          </p:cNvSpPr>
          <p:nvPr/>
        </p:nvSpPr>
        <p:spPr>
          <a:xfrm>
            <a:off x="458293" y="1763602"/>
            <a:ext cx="5200417" cy="4743276"/>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sz="1300" b="1">
                <a:ea typeface="+mn-lt"/>
                <a:cs typeface="+mn-lt"/>
              </a:rPr>
              <a:t>Windows NT 3.1 (1993):</a:t>
            </a:r>
          </a:p>
          <a:p>
            <a:pPr lvl="1"/>
            <a:r>
              <a:rPr lang="el-GR" sz="1300">
                <a:ea typeface="+mn-lt"/>
                <a:cs typeface="+mn-lt"/>
              </a:rPr>
              <a:t>Το Windows NT σηματοδότησε ένα σημαντικό άλμα από τη σειρά Windows 3.x. Εισήγαγε ένα πραγματικό προειδοποιητικό </a:t>
            </a:r>
            <a:r>
              <a:rPr lang="el-GR" sz="1300" err="1">
                <a:ea typeface="+mn-lt"/>
                <a:cs typeface="+mn-lt"/>
              </a:rPr>
              <a:t>πολυ</a:t>
            </a:r>
            <a:r>
              <a:rPr lang="el-GR" sz="1300">
                <a:ea typeface="+mn-lt"/>
                <a:cs typeface="+mn-lt"/>
              </a:rPr>
              <a:t>-εργασιών λειτουργικό σύστημα με υποστήριξη για πολλαπλά νήματα.</a:t>
            </a:r>
          </a:p>
          <a:p>
            <a:pPr lvl="1"/>
            <a:r>
              <a:rPr lang="el-GR" sz="1300">
                <a:ea typeface="+mn-lt"/>
                <a:cs typeface="+mn-lt"/>
              </a:rPr>
              <a:t>Η </a:t>
            </a:r>
            <a:r>
              <a:rPr lang="el-GR" sz="1300" err="1">
                <a:ea typeface="+mn-lt"/>
                <a:cs typeface="+mn-lt"/>
              </a:rPr>
              <a:t>διεπαφή</a:t>
            </a:r>
            <a:r>
              <a:rPr lang="el-GR" sz="1300">
                <a:ea typeface="+mn-lt"/>
                <a:cs typeface="+mn-lt"/>
              </a:rPr>
              <a:t> προγραμματισμού εφαρμογών Win32 παρείχε συναρτήσεις όπως η </a:t>
            </a:r>
            <a:r>
              <a:rPr lang="el-GR" sz="1300" b="1" err="1">
                <a:latin typeface="Consolas"/>
                <a:ea typeface="+mn-lt"/>
                <a:cs typeface="+mn-lt"/>
              </a:rPr>
              <a:t>CreateThread</a:t>
            </a:r>
            <a:r>
              <a:rPr lang="el-GR" sz="1300">
                <a:ea typeface="+mn-lt"/>
                <a:cs typeface="+mn-lt"/>
              </a:rPr>
              <a:t> για τη δημιουργία νημάτων και πρωταρχικά μέσα συγχρονισμού όπως </a:t>
            </a:r>
            <a:r>
              <a:rPr lang="el-GR" sz="1300" err="1">
                <a:ea typeface="+mn-lt"/>
                <a:cs typeface="+mn-lt"/>
              </a:rPr>
              <a:t>mutexes</a:t>
            </a:r>
            <a:r>
              <a:rPr lang="el-GR" sz="1300">
                <a:ea typeface="+mn-lt"/>
                <a:cs typeface="+mn-lt"/>
              </a:rPr>
              <a:t> και </a:t>
            </a:r>
            <a:r>
              <a:rPr lang="el-GR" sz="1300" err="1">
                <a:ea typeface="+mn-lt"/>
                <a:cs typeface="+mn-lt"/>
              </a:rPr>
              <a:t>semaphores</a:t>
            </a:r>
            <a:r>
              <a:rPr lang="el-GR" sz="1300">
                <a:ea typeface="+mn-lt"/>
                <a:cs typeface="+mn-lt"/>
              </a:rPr>
              <a:t>.</a:t>
            </a:r>
          </a:p>
          <a:p>
            <a:r>
              <a:rPr lang="el-GR" sz="1300" b="1">
                <a:ea typeface="+mn-lt"/>
                <a:cs typeface="+mn-lt"/>
              </a:rPr>
              <a:t>Windows 95/98/</a:t>
            </a:r>
            <a:r>
              <a:rPr lang="el-GR" sz="1300" b="1" err="1">
                <a:ea typeface="+mn-lt"/>
                <a:cs typeface="+mn-lt"/>
              </a:rPr>
              <a:t>Me</a:t>
            </a:r>
            <a:r>
              <a:rPr lang="el-GR" sz="1300" b="1">
                <a:ea typeface="+mn-lt"/>
                <a:cs typeface="+mn-lt"/>
              </a:rPr>
              <a:t> (1995-2000):</a:t>
            </a:r>
          </a:p>
          <a:p>
            <a:pPr lvl="1"/>
            <a:r>
              <a:rPr lang="el-GR" sz="1300">
                <a:ea typeface="+mn-lt"/>
                <a:cs typeface="+mn-lt"/>
              </a:rPr>
              <a:t>Το Windows 95 εισήγαγε αρχιτεκτονική 32-bit για τις εκδόσεις καταναλωτή των Windows. Ενώ αυτές οι εκδόσεις δεν ήταν τόσο ισχυρές όσο το Windows NT όσον αφορά το </a:t>
            </a:r>
            <a:r>
              <a:rPr lang="el-GR" sz="1300" err="1">
                <a:ea typeface="+mn-lt"/>
                <a:cs typeface="+mn-lt"/>
              </a:rPr>
              <a:t>πολυ-νηματικό</a:t>
            </a:r>
            <a:r>
              <a:rPr lang="el-GR" sz="1300">
                <a:ea typeface="+mn-lt"/>
                <a:cs typeface="+mn-lt"/>
              </a:rPr>
              <a:t> περιβάλλον, παρείχαν κάποια υποστήριξη για πολλαπλά νήματα μέσω του API Win32.</a:t>
            </a:r>
          </a:p>
          <a:p>
            <a:pPr lvl="1"/>
            <a:r>
              <a:rPr lang="el-GR" sz="1300">
                <a:ea typeface="+mn-lt"/>
                <a:cs typeface="+mn-lt"/>
              </a:rPr>
              <a:t>Οι προγραμματιστές χρησιμοποίησαν έννοιες όπως οι </a:t>
            </a:r>
            <a:r>
              <a:rPr lang="el-GR" sz="1300" err="1">
                <a:ea typeface="+mn-lt"/>
                <a:cs typeface="+mn-lt"/>
              </a:rPr>
              <a:t>Critical</a:t>
            </a:r>
            <a:r>
              <a:rPr lang="el-GR" sz="1300">
                <a:ea typeface="+mn-lt"/>
                <a:cs typeface="+mn-lt"/>
              </a:rPr>
              <a:t> </a:t>
            </a:r>
            <a:r>
              <a:rPr lang="el-GR" sz="1300" err="1">
                <a:ea typeface="+mn-lt"/>
                <a:cs typeface="+mn-lt"/>
              </a:rPr>
              <a:t>Sections</a:t>
            </a:r>
            <a:r>
              <a:rPr lang="el-GR" sz="1300">
                <a:ea typeface="+mn-lt"/>
                <a:cs typeface="+mn-lt"/>
              </a:rPr>
              <a:t> και οι </a:t>
            </a:r>
            <a:r>
              <a:rPr lang="el-GR" sz="1300" err="1">
                <a:ea typeface="+mn-lt"/>
                <a:cs typeface="+mn-lt"/>
              </a:rPr>
              <a:t>Mutexes</a:t>
            </a:r>
            <a:r>
              <a:rPr lang="el-GR" sz="1300">
                <a:ea typeface="+mn-lt"/>
                <a:cs typeface="+mn-lt"/>
              </a:rPr>
              <a:t> για τον συγχρονισμό.</a:t>
            </a:r>
          </a:p>
          <a:p>
            <a:r>
              <a:rPr lang="el-GR" sz="1300" b="1">
                <a:ea typeface="+mn-lt"/>
                <a:cs typeface="+mn-lt"/>
              </a:rPr>
              <a:t>Windows 2000 (2000):</a:t>
            </a:r>
            <a:endParaRPr lang="el-GR" sz="1300">
              <a:ea typeface="+mn-lt"/>
              <a:cs typeface="+mn-lt"/>
            </a:endParaRPr>
          </a:p>
          <a:p>
            <a:pPr lvl="1"/>
            <a:r>
              <a:rPr lang="el-GR" sz="1300">
                <a:ea typeface="+mn-lt"/>
                <a:cs typeface="+mn-lt"/>
              </a:rPr>
              <a:t>Το Windows 2000 ήταν μια σημαντική έκδοση για τα Windows NT. Βελτίωσε τις δυνατότητες </a:t>
            </a:r>
            <a:r>
              <a:rPr lang="el-GR" sz="1300" err="1">
                <a:ea typeface="+mn-lt"/>
                <a:cs typeface="+mn-lt"/>
              </a:rPr>
              <a:t>πολυ-νηματισμού</a:t>
            </a:r>
            <a:r>
              <a:rPr lang="el-GR" sz="1300">
                <a:ea typeface="+mn-lt"/>
                <a:cs typeface="+mn-lt"/>
              </a:rPr>
              <a:t> και εισήγαγε το Windows 2000 </a:t>
            </a:r>
            <a:r>
              <a:rPr lang="el-GR" sz="1300" err="1">
                <a:ea typeface="+mn-lt"/>
                <a:cs typeface="+mn-lt"/>
              </a:rPr>
              <a:t>Native</a:t>
            </a:r>
            <a:r>
              <a:rPr lang="el-GR" sz="1300">
                <a:ea typeface="+mn-lt"/>
                <a:cs typeface="+mn-lt"/>
              </a:rPr>
              <a:t> API, το οποίο περιλάμβανε βελτιώσεις για τη διαχείριση νημάτων και τον συγχρονισμό.</a:t>
            </a:r>
          </a:p>
          <a:p>
            <a:pPr lvl="1"/>
            <a:r>
              <a:rPr lang="el-GR" sz="1300">
                <a:ea typeface="+mn-lt"/>
                <a:cs typeface="+mn-lt"/>
              </a:rPr>
              <a:t>Εισήχθη η API του </a:t>
            </a:r>
            <a:r>
              <a:rPr lang="el-GR" sz="1300" err="1">
                <a:ea typeface="+mn-lt"/>
                <a:cs typeface="+mn-lt"/>
              </a:rPr>
              <a:t>thread</a:t>
            </a:r>
            <a:r>
              <a:rPr lang="el-GR" sz="1300">
                <a:ea typeface="+mn-lt"/>
                <a:cs typeface="+mn-lt"/>
              </a:rPr>
              <a:t> </a:t>
            </a:r>
            <a:r>
              <a:rPr lang="el-GR" sz="1300" err="1">
                <a:ea typeface="+mn-lt"/>
                <a:cs typeface="+mn-lt"/>
              </a:rPr>
              <a:t>pool</a:t>
            </a:r>
            <a:r>
              <a:rPr lang="el-GR" sz="1300">
                <a:ea typeface="+mn-lt"/>
                <a:cs typeface="+mn-lt"/>
              </a:rPr>
              <a:t>, παρέχοντας μια αφηρημένη στρώση για τη διαχείριση και προγραμματισμό των νημάτων.</a:t>
            </a:r>
          </a:p>
          <a:p>
            <a:r>
              <a:rPr lang="el-GR" sz="1300" b="1">
                <a:ea typeface="+mn-lt"/>
                <a:cs typeface="+mn-lt"/>
              </a:rPr>
              <a:t>Windows XP (2001):</a:t>
            </a:r>
            <a:endParaRPr lang="el-GR" sz="1300">
              <a:ea typeface="+mn-lt"/>
              <a:cs typeface="+mn-lt"/>
            </a:endParaRPr>
          </a:p>
          <a:p>
            <a:pPr lvl="1"/>
            <a:r>
              <a:rPr lang="el-GR" sz="1300">
                <a:ea typeface="+mn-lt"/>
                <a:cs typeface="+mn-lt"/>
              </a:rPr>
              <a:t>Το Windows XP χτίστηκε πάνω στα θεμέλια του Windows 2000. Συνέχισε να βελτιώνει τη διαχείριση νημάτων και εισήγαγε χαρακτηριστικά όπως η API του </a:t>
            </a:r>
            <a:r>
              <a:rPr lang="el-GR" sz="1300" err="1">
                <a:ea typeface="+mn-lt"/>
                <a:cs typeface="+mn-lt"/>
              </a:rPr>
              <a:t>thread</a:t>
            </a:r>
            <a:r>
              <a:rPr lang="el-GR" sz="1300">
                <a:ea typeface="+mn-lt"/>
                <a:cs typeface="+mn-lt"/>
              </a:rPr>
              <a:t> </a:t>
            </a:r>
            <a:r>
              <a:rPr lang="el-GR" sz="1300" err="1">
                <a:ea typeface="+mn-lt"/>
                <a:cs typeface="+mn-lt"/>
              </a:rPr>
              <a:t>pool</a:t>
            </a:r>
            <a:r>
              <a:rPr lang="el-GR" sz="1300">
                <a:ea typeface="+mn-lt"/>
                <a:cs typeface="+mn-lt"/>
              </a:rPr>
              <a:t>.</a:t>
            </a:r>
          </a:p>
          <a:p>
            <a:pPr lvl="1"/>
            <a:r>
              <a:rPr lang="el-GR" sz="1300">
                <a:ea typeface="+mn-lt"/>
                <a:cs typeface="+mn-lt"/>
              </a:rPr>
              <a:t>Οι προγραμματιστές άρχισαν να χρησιμοποιούν τα </a:t>
            </a:r>
            <a:r>
              <a:rPr lang="el-GR" sz="1300" err="1">
                <a:ea typeface="+mn-lt"/>
                <a:cs typeface="+mn-lt"/>
              </a:rPr>
              <a:t>thread</a:t>
            </a:r>
            <a:r>
              <a:rPr lang="el-GR" sz="1300">
                <a:ea typeface="+mn-lt"/>
                <a:cs typeface="+mn-lt"/>
              </a:rPr>
              <a:t> </a:t>
            </a:r>
            <a:r>
              <a:rPr lang="el-GR" sz="1300" err="1">
                <a:ea typeface="+mn-lt"/>
                <a:cs typeface="+mn-lt"/>
              </a:rPr>
              <a:t>pools</a:t>
            </a:r>
            <a:r>
              <a:rPr lang="el-GR" sz="1300">
                <a:ea typeface="+mn-lt"/>
                <a:cs typeface="+mn-lt"/>
              </a:rPr>
              <a:t> για αποδοτικότερη διαχείριση νημάτων στις εφαρμογές.</a:t>
            </a:r>
          </a:p>
          <a:p>
            <a:endParaRPr lang="en-GB" sz="1200">
              <a:cs typeface="Calibri"/>
            </a:endParaRPr>
          </a:p>
          <a:p>
            <a:endParaRPr lang="en-GB">
              <a:cs typeface="Calibri"/>
            </a:endParaRPr>
          </a:p>
        </p:txBody>
      </p:sp>
      <p:sp>
        <p:nvSpPr>
          <p:cNvPr id="7" name="Content Placeholder 2">
            <a:extLst>
              <a:ext uri="{FF2B5EF4-FFF2-40B4-BE49-F238E27FC236}">
                <a16:creationId xmlns:a16="http://schemas.microsoft.com/office/drawing/2014/main" id="{4D72A6F1-F0AC-017A-CB1B-FE807B1AAEFF}"/>
              </a:ext>
            </a:extLst>
          </p:cNvPr>
          <p:cNvSpPr txBox="1">
            <a:spLocks/>
          </p:cNvSpPr>
          <p:nvPr/>
        </p:nvSpPr>
        <p:spPr>
          <a:xfrm>
            <a:off x="6066771" y="1760450"/>
            <a:ext cx="5219231" cy="4948708"/>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100" b="1">
                <a:ea typeface="+mn-lt"/>
                <a:cs typeface="+mn-lt"/>
              </a:rPr>
              <a:t>Windows Vista/7 (2006-2009):</a:t>
            </a:r>
            <a:endParaRPr lang="en-GB" sz="1100">
              <a:ea typeface="+mn-lt"/>
              <a:cs typeface="+mn-lt"/>
            </a:endParaRPr>
          </a:p>
          <a:p>
            <a:pPr lvl="1"/>
            <a:r>
              <a:rPr lang="en-GB" sz="1100">
                <a:ea typeface="+mn-lt"/>
                <a:cs typeface="+mn-lt"/>
              </a:rPr>
              <a:t>Τα Vista και 7 </a:t>
            </a:r>
            <a:r>
              <a:rPr lang="en-GB" sz="1100" err="1">
                <a:ea typeface="+mn-lt"/>
                <a:cs typeface="+mn-lt"/>
              </a:rPr>
              <a:t>εισήγ</a:t>
            </a:r>
            <a:r>
              <a:rPr lang="en-GB" sz="1100">
                <a:ea typeface="+mn-lt"/>
                <a:cs typeface="+mn-lt"/>
              </a:rPr>
              <a:t>αγαν </a:t>
            </a:r>
            <a:r>
              <a:rPr lang="en-GB" sz="1100" err="1">
                <a:ea typeface="+mn-lt"/>
                <a:cs typeface="+mn-lt"/>
              </a:rPr>
              <a:t>το</a:t>
            </a:r>
            <a:r>
              <a:rPr lang="en-GB" sz="1100">
                <a:ea typeface="+mn-lt"/>
                <a:cs typeface="+mn-lt"/>
              </a:rPr>
              <a:t> Concurrency Runtime, π</a:t>
            </a:r>
            <a:r>
              <a:rPr lang="en-GB" sz="1100" err="1">
                <a:ea typeface="+mn-lt"/>
                <a:cs typeface="+mn-lt"/>
              </a:rPr>
              <a:t>ου</a:t>
            </a:r>
            <a:r>
              <a:rPr lang="en-GB" sz="1100">
                <a:ea typeface="+mn-lt"/>
                <a:cs typeface="+mn-lt"/>
              </a:rPr>
              <a:t> π</a:t>
            </a:r>
            <a:r>
              <a:rPr lang="en-GB" sz="1100" err="1">
                <a:ea typeface="+mn-lt"/>
                <a:cs typeface="+mn-lt"/>
              </a:rPr>
              <a:t>εριλάμ</a:t>
            </a:r>
            <a:r>
              <a:rPr lang="en-GB" sz="1100">
                <a:ea typeface="+mn-lt"/>
                <a:cs typeface="+mn-lt"/>
              </a:rPr>
              <a:t>βα</a:t>
            </a:r>
            <a:r>
              <a:rPr lang="en-GB" sz="1100" err="1">
                <a:ea typeface="+mn-lt"/>
                <a:cs typeface="+mn-lt"/>
              </a:rPr>
              <a:t>νε</a:t>
            </a:r>
            <a:r>
              <a:rPr lang="en-GB" sz="1100">
                <a:ea typeface="+mn-lt"/>
                <a:cs typeface="+mn-lt"/>
              </a:rPr>
              <a:t> </a:t>
            </a:r>
            <a:r>
              <a:rPr lang="en-GB" sz="1100" err="1">
                <a:ea typeface="+mn-lt"/>
                <a:cs typeface="+mn-lt"/>
              </a:rPr>
              <a:t>το</a:t>
            </a:r>
            <a:r>
              <a:rPr lang="en-GB" sz="1100">
                <a:ea typeface="+mn-lt"/>
                <a:cs typeface="+mn-lt"/>
              </a:rPr>
              <a:t> Parallel Patterns Library (PPL) και </a:t>
            </a:r>
            <a:r>
              <a:rPr lang="en-GB" sz="1100" err="1">
                <a:ea typeface="+mn-lt"/>
                <a:cs typeface="+mn-lt"/>
              </a:rPr>
              <a:t>την</a:t>
            </a:r>
            <a:r>
              <a:rPr lang="en-GB" sz="1100">
                <a:ea typeface="+mn-lt"/>
                <a:cs typeface="+mn-lt"/>
              </a:rPr>
              <a:t> Asynchronous Agents Library. </a:t>
            </a:r>
            <a:r>
              <a:rPr lang="en-GB" sz="1100" err="1">
                <a:ea typeface="+mn-lt"/>
                <a:cs typeface="+mn-lt"/>
              </a:rPr>
              <a:t>Αυτά</a:t>
            </a:r>
            <a:r>
              <a:rPr lang="en-GB" sz="1100">
                <a:ea typeface="+mn-lt"/>
                <a:cs typeface="+mn-lt"/>
              </a:rPr>
              <a:t> </a:t>
            </a:r>
            <a:r>
              <a:rPr lang="en-GB" sz="1100" err="1">
                <a:ea typeface="+mn-lt"/>
                <a:cs typeface="+mn-lt"/>
              </a:rPr>
              <a:t>είχ</a:t>
            </a:r>
            <a:r>
              <a:rPr lang="en-GB" sz="1100">
                <a:ea typeface="+mn-lt"/>
                <a:cs typeface="+mn-lt"/>
              </a:rPr>
              <a:t>αν </a:t>
            </a:r>
            <a:r>
              <a:rPr lang="en-GB" sz="1100" err="1">
                <a:ea typeface="+mn-lt"/>
                <a:cs typeface="+mn-lt"/>
              </a:rPr>
              <a:t>στόχο</a:t>
            </a:r>
            <a:r>
              <a:rPr lang="en-GB" sz="1100">
                <a:ea typeface="+mn-lt"/>
                <a:cs typeface="+mn-lt"/>
              </a:rPr>
              <a:t> να απ</a:t>
            </a:r>
            <a:r>
              <a:rPr lang="en-GB" sz="1100" err="1">
                <a:ea typeface="+mn-lt"/>
                <a:cs typeface="+mn-lt"/>
              </a:rPr>
              <a:t>λο</a:t>
            </a:r>
            <a:r>
              <a:rPr lang="en-GB" sz="1100">
                <a:ea typeface="+mn-lt"/>
                <a:cs typeface="+mn-lt"/>
              </a:rPr>
              <a:t>π</a:t>
            </a:r>
            <a:r>
              <a:rPr lang="en-GB" sz="1100" err="1">
                <a:ea typeface="+mn-lt"/>
                <a:cs typeface="+mn-lt"/>
              </a:rPr>
              <a:t>οιήσουν</a:t>
            </a:r>
            <a:r>
              <a:rPr lang="en-GB" sz="1100">
                <a:ea typeface="+mn-lt"/>
                <a:cs typeface="+mn-lt"/>
              </a:rPr>
              <a:t> </a:t>
            </a:r>
            <a:r>
              <a:rPr lang="en-GB" sz="1100" err="1">
                <a:ea typeface="+mn-lt"/>
                <a:cs typeface="+mn-lt"/>
              </a:rPr>
              <a:t>τον</a:t>
            </a:r>
            <a:r>
              <a:rPr lang="en-GB" sz="1100">
                <a:ea typeface="+mn-lt"/>
                <a:cs typeface="+mn-lt"/>
              </a:rPr>
              <a:t> </a:t>
            </a:r>
            <a:r>
              <a:rPr lang="en-GB" sz="1100" err="1">
                <a:ea typeface="+mn-lt"/>
                <a:cs typeface="+mn-lt"/>
              </a:rPr>
              <a:t>συνυφ</a:t>
            </a:r>
            <a:r>
              <a:rPr lang="en-GB" sz="1100">
                <a:ea typeface="+mn-lt"/>
                <a:cs typeface="+mn-lt"/>
              </a:rPr>
              <a:t>α</a:t>
            </a:r>
            <a:r>
              <a:rPr lang="en-GB" sz="1100" err="1">
                <a:ea typeface="+mn-lt"/>
                <a:cs typeface="+mn-lt"/>
              </a:rPr>
              <a:t>σμό</a:t>
            </a:r>
            <a:r>
              <a:rPr lang="en-GB" sz="1100">
                <a:ea typeface="+mn-lt"/>
                <a:cs typeface="+mn-lt"/>
              </a:rPr>
              <a:t> π</a:t>
            </a:r>
            <a:r>
              <a:rPr lang="en-GB" sz="1100" err="1">
                <a:ea typeface="+mn-lt"/>
                <a:cs typeface="+mn-lt"/>
              </a:rPr>
              <a:t>ρογρ</a:t>
            </a:r>
            <a:r>
              <a:rPr lang="en-GB" sz="1100">
                <a:ea typeface="+mn-lt"/>
                <a:cs typeface="+mn-lt"/>
              </a:rPr>
              <a:t>α</a:t>
            </a:r>
            <a:r>
              <a:rPr lang="en-GB" sz="1100" err="1">
                <a:ea typeface="+mn-lt"/>
                <a:cs typeface="+mn-lt"/>
              </a:rPr>
              <a:t>μμ</a:t>
            </a:r>
            <a:r>
              <a:rPr lang="en-GB" sz="1100">
                <a:ea typeface="+mn-lt"/>
                <a:cs typeface="+mn-lt"/>
              </a:rPr>
              <a:t>α</a:t>
            </a:r>
            <a:r>
              <a:rPr lang="en-GB" sz="1100" err="1">
                <a:ea typeface="+mn-lt"/>
                <a:cs typeface="+mn-lt"/>
              </a:rPr>
              <a:t>τισμού</a:t>
            </a:r>
            <a:r>
              <a:rPr lang="en-GB" sz="1100">
                <a:ea typeface="+mn-lt"/>
                <a:cs typeface="+mn-lt"/>
              </a:rPr>
              <a:t> πα</a:t>
            </a:r>
            <a:r>
              <a:rPr lang="en-GB" sz="1100" err="1">
                <a:ea typeface="+mn-lt"/>
                <a:cs typeface="+mn-lt"/>
              </a:rPr>
              <a:t>ρέχοντ</a:t>
            </a:r>
            <a:r>
              <a:rPr lang="en-GB" sz="1100">
                <a:ea typeface="+mn-lt"/>
                <a:cs typeface="+mn-lt"/>
              </a:rPr>
              <a:t>ας </a:t>
            </a:r>
            <a:r>
              <a:rPr lang="en-GB" sz="1100" err="1">
                <a:ea typeface="+mn-lt"/>
                <a:cs typeface="+mn-lt"/>
              </a:rPr>
              <a:t>υψηλού</a:t>
            </a:r>
            <a:r>
              <a:rPr lang="en-GB" sz="1100">
                <a:ea typeface="+mn-lt"/>
                <a:cs typeface="+mn-lt"/>
              </a:rPr>
              <a:t> επιπ</a:t>
            </a:r>
            <a:r>
              <a:rPr lang="en-GB" sz="1100" err="1">
                <a:ea typeface="+mn-lt"/>
                <a:cs typeface="+mn-lt"/>
              </a:rPr>
              <a:t>έδου</a:t>
            </a:r>
            <a:r>
              <a:rPr lang="en-GB" sz="1100">
                <a:ea typeface="+mn-lt"/>
                <a:cs typeface="+mn-lt"/>
              </a:rPr>
              <a:t> α</a:t>
            </a:r>
            <a:r>
              <a:rPr lang="en-GB" sz="1100" err="1">
                <a:ea typeface="+mn-lt"/>
                <a:cs typeface="+mn-lt"/>
              </a:rPr>
              <a:t>φηρημένες</a:t>
            </a:r>
            <a:r>
              <a:rPr lang="en-GB" sz="1100">
                <a:ea typeface="+mn-lt"/>
                <a:cs typeface="+mn-lt"/>
              </a:rPr>
              <a:t> </a:t>
            </a:r>
            <a:r>
              <a:rPr lang="en-GB" sz="1100" err="1">
                <a:ea typeface="+mn-lt"/>
                <a:cs typeface="+mn-lt"/>
              </a:rPr>
              <a:t>δομές</a:t>
            </a:r>
            <a:r>
              <a:rPr lang="en-GB" sz="1100">
                <a:ea typeface="+mn-lt"/>
                <a:cs typeface="+mn-lt"/>
              </a:rPr>
              <a:t> </a:t>
            </a:r>
            <a:r>
              <a:rPr lang="en-GB" sz="1100" err="1">
                <a:ea typeface="+mn-lt"/>
                <a:cs typeface="+mn-lt"/>
              </a:rPr>
              <a:t>γι</a:t>
            </a:r>
            <a:r>
              <a:rPr lang="en-GB" sz="1100">
                <a:ea typeface="+mn-lt"/>
                <a:cs typeface="+mn-lt"/>
              </a:rPr>
              <a:t>α </a:t>
            </a:r>
            <a:r>
              <a:rPr lang="en-GB" sz="1100" err="1">
                <a:ea typeface="+mn-lt"/>
                <a:cs typeface="+mn-lt"/>
              </a:rPr>
              <a:t>τον</a:t>
            </a:r>
            <a:r>
              <a:rPr lang="en-GB" sz="1100">
                <a:ea typeface="+mn-lt"/>
                <a:cs typeface="+mn-lt"/>
              </a:rPr>
              <a:t> παρα</a:t>
            </a:r>
            <a:r>
              <a:rPr lang="en-GB" sz="1100" err="1">
                <a:ea typeface="+mn-lt"/>
                <a:cs typeface="+mn-lt"/>
              </a:rPr>
              <a:t>λληλισμό</a:t>
            </a:r>
            <a:r>
              <a:rPr lang="en-GB" sz="1100">
                <a:ea typeface="+mn-lt"/>
                <a:cs typeface="+mn-lt"/>
              </a:rPr>
              <a:t>.</a:t>
            </a:r>
          </a:p>
          <a:p>
            <a:pPr lvl="1"/>
            <a:r>
              <a:rPr lang="en-GB" sz="1100">
                <a:ea typeface="+mn-lt"/>
                <a:cs typeface="+mn-lt"/>
              </a:rPr>
              <a:t>Η </a:t>
            </a:r>
            <a:r>
              <a:rPr lang="en-GB" sz="1100" i="1" err="1">
                <a:ea typeface="+mn-lt"/>
                <a:cs typeface="+mn-lt"/>
              </a:rPr>
              <a:t>εισ</a:t>
            </a:r>
            <a:r>
              <a:rPr lang="en-GB" sz="1100" i="1">
                <a:ea typeface="+mn-lt"/>
                <a:cs typeface="+mn-lt"/>
              </a:rPr>
              <a:t>α</a:t>
            </a:r>
            <a:r>
              <a:rPr lang="en-GB" sz="1100" i="1" err="1">
                <a:ea typeface="+mn-lt"/>
                <a:cs typeface="+mn-lt"/>
              </a:rPr>
              <a:t>γωγή</a:t>
            </a:r>
            <a:r>
              <a:rPr lang="en-GB" sz="1100" i="1">
                <a:ea typeface="+mn-lt"/>
                <a:cs typeface="+mn-lt"/>
              </a:rPr>
              <a:t> </a:t>
            </a:r>
            <a:r>
              <a:rPr lang="en-GB" sz="1100" err="1">
                <a:ea typeface="+mn-lt"/>
                <a:cs typeface="+mn-lt"/>
              </a:rPr>
              <a:t>της</a:t>
            </a:r>
            <a:r>
              <a:rPr lang="en-GB" sz="1100">
                <a:ea typeface="+mn-lt"/>
                <a:cs typeface="+mn-lt"/>
              </a:rPr>
              <a:t> Task Scheduler API </a:t>
            </a:r>
            <a:r>
              <a:rPr lang="en-GB" sz="1100" err="1">
                <a:ea typeface="+mn-lt"/>
                <a:cs typeface="+mn-lt"/>
              </a:rPr>
              <a:t>διευκόλυνε</a:t>
            </a:r>
            <a:r>
              <a:rPr lang="en-GB" sz="1100">
                <a:ea typeface="+mn-lt"/>
                <a:cs typeface="+mn-lt"/>
              </a:rPr>
              <a:t> </a:t>
            </a:r>
            <a:r>
              <a:rPr lang="en-GB" sz="1100" err="1">
                <a:ea typeface="+mn-lt"/>
                <a:cs typeface="+mn-lt"/>
              </a:rPr>
              <a:t>την</a:t>
            </a:r>
            <a:r>
              <a:rPr lang="en-GB" sz="1100">
                <a:ea typeface="+mn-lt"/>
                <a:cs typeface="+mn-lt"/>
              </a:rPr>
              <a:t> κα</a:t>
            </a:r>
            <a:r>
              <a:rPr lang="en-GB" sz="1100" err="1">
                <a:ea typeface="+mn-lt"/>
                <a:cs typeface="+mn-lt"/>
              </a:rPr>
              <a:t>λύτερη</a:t>
            </a:r>
            <a:r>
              <a:rPr lang="en-GB" sz="1100">
                <a:ea typeface="+mn-lt"/>
                <a:cs typeface="+mn-lt"/>
              </a:rPr>
              <a:t> </a:t>
            </a:r>
            <a:r>
              <a:rPr lang="en-GB" sz="1100" err="1">
                <a:ea typeface="+mn-lt"/>
                <a:cs typeface="+mn-lt"/>
              </a:rPr>
              <a:t>δι</a:t>
            </a:r>
            <a:r>
              <a:rPr lang="en-GB" sz="1100">
                <a:ea typeface="+mn-lt"/>
                <a:cs typeface="+mn-lt"/>
              </a:rPr>
              <a:t>α</a:t>
            </a:r>
            <a:r>
              <a:rPr lang="en-GB" sz="1100" err="1">
                <a:ea typeface="+mn-lt"/>
                <a:cs typeface="+mn-lt"/>
              </a:rPr>
              <a:t>χείριση</a:t>
            </a:r>
            <a:r>
              <a:rPr lang="en-GB" sz="1100">
                <a:ea typeface="+mn-lt"/>
                <a:cs typeface="+mn-lt"/>
              </a:rPr>
              <a:t> </a:t>
            </a:r>
            <a:r>
              <a:rPr lang="en-GB" sz="1100" err="1">
                <a:ea typeface="+mn-lt"/>
                <a:cs typeface="+mn-lt"/>
              </a:rPr>
              <a:t>εργ</a:t>
            </a:r>
            <a:r>
              <a:rPr lang="en-GB" sz="1100">
                <a:ea typeface="+mn-lt"/>
                <a:cs typeface="+mn-lt"/>
              </a:rPr>
              <a:t>α</a:t>
            </a:r>
            <a:r>
              <a:rPr lang="en-GB" sz="1100" err="1">
                <a:ea typeface="+mn-lt"/>
                <a:cs typeface="+mn-lt"/>
              </a:rPr>
              <a:t>σιών</a:t>
            </a:r>
            <a:r>
              <a:rPr lang="en-GB" sz="1100">
                <a:ea typeface="+mn-lt"/>
                <a:cs typeface="+mn-lt"/>
              </a:rPr>
              <a:t> και πα</a:t>
            </a:r>
            <a:r>
              <a:rPr lang="en-GB" sz="1100" err="1">
                <a:ea typeface="+mn-lt"/>
                <a:cs typeface="+mn-lt"/>
              </a:rPr>
              <a:t>ράλληλη</a:t>
            </a:r>
            <a:r>
              <a:rPr lang="en-GB" sz="1100">
                <a:ea typeface="+mn-lt"/>
                <a:cs typeface="+mn-lt"/>
              </a:rPr>
              <a:t> </a:t>
            </a:r>
            <a:r>
              <a:rPr lang="en-GB" sz="1100" err="1">
                <a:ea typeface="+mn-lt"/>
                <a:cs typeface="+mn-lt"/>
              </a:rPr>
              <a:t>εκτέλεση</a:t>
            </a:r>
            <a:r>
              <a:rPr lang="en-GB" sz="1100">
                <a:ea typeface="+mn-lt"/>
                <a:cs typeface="+mn-lt"/>
              </a:rPr>
              <a:t>.</a:t>
            </a:r>
          </a:p>
          <a:p>
            <a:r>
              <a:rPr lang="en-GB" sz="1100" b="1">
                <a:ea typeface="+mn-lt"/>
                <a:cs typeface="+mn-lt"/>
              </a:rPr>
              <a:t>Windows 8 (2012):</a:t>
            </a:r>
            <a:endParaRPr lang="en-GB" sz="1100">
              <a:ea typeface="+mn-lt"/>
              <a:cs typeface="+mn-lt"/>
            </a:endParaRPr>
          </a:p>
          <a:p>
            <a:pPr lvl="1"/>
            <a:r>
              <a:rPr lang="en-GB" sz="1100" err="1">
                <a:ea typeface="+mn-lt"/>
                <a:cs typeface="+mn-lt"/>
              </a:rPr>
              <a:t>Το</a:t>
            </a:r>
            <a:r>
              <a:rPr lang="en-GB" sz="1100">
                <a:ea typeface="+mn-lt"/>
                <a:cs typeface="+mn-lt"/>
              </a:rPr>
              <a:t> 8 </a:t>
            </a:r>
            <a:r>
              <a:rPr lang="en-GB" sz="1100" err="1">
                <a:ea typeface="+mn-lt"/>
                <a:cs typeface="+mn-lt"/>
              </a:rPr>
              <a:t>συνέχισε</a:t>
            </a:r>
            <a:r>
              <a:rPr lang="en-GB" sz="1100">
                <a:ea typeface="+mn-lt"/>
                <a:cs typeface="+mn-lt"/>
              </a:rPr>
              <a:t> να </a:t>
            </a:r>
            <a:r>
              <a:rPr lang="en-GB" sz="1100" err="1">
                <a:ea typeface="+mn-lt"/>
                <a:cs typeface="+mn-lt"/>
              </a:rPr>
              <a:t>χτίζει</a:t>
            </a:r>
            <a:r>
              <a:rPr lang="en-GB" sz="1100">
                <a:ea typeface="+mn-lt"/>
                <a:cs typeface="+mn-lt"/>
              </a:rPr>
              <a:t> </a:t>
            </a:r>
            <a:r>
              <a:rPr lang="en-GB" sz="1100" err="1">
                <a:ea typeface="+mn-lt"/>
                <a:cs typeface="+mn-lt"/>
              </a:rPr>
              <a:t>στο</a:t>
            </a:r>
            <a:r>
              <a:rPr lang="en-GB" sz="1100">
                <a:ea typeface="+mn-lt"/>
                <a:cs typeface="+mn-lt"/>
              </a:rPr>
              <a:t> Concurrency Runtime και </a:t>
            </a:r>
            <a:r>
              <a:rPr lang="en-GB" sz="1100" err="1">
                <a:ea typeface="+mn-lt"/>
                <a:cs typeface="+mn-lt"/>
              </a:rPr>
              <a:t>εισήγ</a:t>
            </a:r>
            <a:r>
              <a:rPr lang="en-GB" sz="1100">
                <a:ea typeface="+mn-lt"/>
                <a:cs typeface="+mn-lt"/>
              </a:rPr>
              <a:t>α</a:t>
            </a:r>
            <a:r>
              <a:rPr lang="en-GB" sz="1100" err="1">
                <a:ea typeface="+mn-lt"/>
                <a:cs typeface="+mn-lt"/>
              </a:rPr>
              <a:t>γε</a:t>
            </a:r>
            <a:r>
              <a:rPr lang="en-GB" sz="1100">
                <a:ea typeface="+mn-lt"/>
                <a:cs typeface="+mn-lt"/>
              </a:rPr>
              <a:t> υπ</a:t>
            </a:r>
            <a:r>
              <a:rPr lang="en-GB" sz="1100" err="1">
                <a:ea typeface="+mn-lt"/>
                <a:cs typeface="+mn-lt"/>
              </a:rPr>
              <a:t>οστήριξη</a:t>
            </a:r>
            <a:r>
              <a:rPr lang="en-GB" sz="1100">
                <a:ea typeface="+mn-lt"/>
                <a:cs typeface="+mn-lt"/>
              </a:rPr>
              <a:t> </a:t>
            </a:r>
            <a:r>
              <a:rPr lang="en-GB" sz="1100" err="1">
                <a:ea typeface="+mn-lt"/>
                <a:cs typeface="+mn-lt"/>
              </a:rPr>
              <a:t>γι</a:t>
            </a:r>
            <a:r>
              <a:rPr lang="en-GB" sz="1100">
                <a:ea typeface="+mn-lt"/>
                <a:cs typeface="+mn-lt"/>
              </a:rPr>
              <a:t>α </a:t>
            </a:r>
            <a:r>
              <a:rPr lang="en-GB" sz="1100" err="1">
                <a:ea typeface="+mn-lt"/>
                <a:cs typeface="+mn-lt"/>
              </a:rPr>
              <a:t>το</a:t>
            </a:r>
            <a:r>
              <a:rPr lang="en-GB" sz="1100">
                <a:ea typeface="+mn-lt"/>
                <a:cs typeface="+mn-lt"/>
              </a:rPr>
              <a:t> C++ AMP (Accelerated Massive Parallelism), επ</a:t>
            </a:r>
            <a:r>
              <a:rPr lang="en-GB" sz="1100" err="1">
                <a:ea typeface="+mn-lt"/>
                <a:cs typeface="+mn-lt"/>
              </a:rPr>
              <a:t>ιτρέ</a:t>
            </a:r>
            <a:r>
              <a:rPr lang="en-GB" sz="1100">
                <a:ea typeface="+mn-lt"/>
                <a:cs typeface="+mn-lt"/>
              </a:rPr>
              <a:t>π</a:t>
            </a:r>
            <a:r>
              <a:rPr lang="en-GB" sz="1100" err="1">
                <a:ea typeface="+mn-lt"/>
                <a:cs typeface="+mn-lt"/>
              </a:rPr>
              <a:t>οντ</a:t>
            </a:r>
            <a:r>
              <a:rPr lang="en-GB" sz="1100">
                <a:ea typeface="+mn-lt"/>
                <a:cs typeface="+mn-lt"/>
              </a:rPr>
              <a:t>ας </a:t>
            </a:r>
            <a:r>
              <a:rPr lang="en-GB" sz="1100" err="1">
                <a:ea typeface="+mn-lt"/>
                <a:cs typeface="+mn-lt"/>
              </a:rPr>
              <a:t>στους</a:t>
            </a:r>
            <a:r>
              <a:rPr lang="en-GB" sz="1100">
                <a:ea typeface="+mn-lt"/>
                <a:cs typeface="+mn-lt"/>
              </a:rPr>
              <a:t> π</a:t>
            </a:r>
            <a:r>
              <a:rPr lang="en-GB" sz="1100" err="1">
                <a:ea typeface="+mn-lt"/>
                <a:cs typeface="+mn-lt"/>
              </a:rPr>
              <a:t>ρογρ</a:t>
            </a:r>
            <a:r>
              <a:rPr lang="en-GB" sz="1100">
                <a:ea typeface="+mn-lt"/>
                <a:cs typeface="+mn-lt"/>
              </a:rPr>
              <a:t>α</a:t>
            </a:r>
            <a:r>
              <a:rPr lang="en-GB" sz="1100" err="1">
                <a:ea typeface="+mn-lt"/>
                <a:cs typeface="+mn-lt"/>
              </a:rPr>
              <a:t>μμ</a:t>
            </a:r>
            <a:r>
              <a:rPr lang="en-GB" sz="1100">
                <a:ea typeface="+mn-lt"/>
                <a:cs typeface="+mn-lt"/>
              </a:rPr>
              <a:t>α</a:t>
            </a:r>
            <a:r>
              <a:rPr lang="en-GB" sz="1100" err="1">
                <a:ea typeface="+mn-lt"/>
                <a:cs typeface="+mn-lt"/>
              </a:rPr>
              <a:t>τιστές</a:t>
            </a:r>
            <a:r>
              <a:rPr lang="en-GB" sz="1100">
                <a:ea typeface="+mn-lt"/>
                <a:cs typeface="+mn-lt"/>
              </a:rPr>
              <a:t> να α</a:t>
            </a:r>
            <a:r>
              <a:rPr lang="en-GB" sz="1100" err="1">
                <a:ea typeface="+mn-lt"/>
                <a:cs typeface="+mn-lt"/>
              </a:rPr>
              <a:t>ξιο</a:t>
            </a:r>
            <a:r>
              <a:rPr lang="en-GB" sz="1100">
                <a:ea typeface="+mn-lt"/>
                <a:cs typeface="+mn-lt"/>
              </a:rPr>
              <a:t>π</a:t>
            </a:r>
            <a:r>
              <a:rPr lang="en-GB" sz="1100" err="1">
                <a:ea typeface="+mn-lt"/>
                <a:cs typeface="+mn-lt"/>
              </a:rPr>
              <a:t>οιήσουν</a:t>
            </a:r>
            <a:r>
              <a:rPr lang="en-GB" sz="1100">
                <a:ea typeface="+mn-lt"/>
                <a:cs typeface="+mn-lt"/>
              </a:rPr>
              <a:t> </a:t>
            </a:r>
            <a:r>
              <a:rPr lang="en-GB" sz="1100" err="1">
                <a:ea typeface="+mn-lt"/>
                <a:cs typeface="+mn-lt"/>
              </a:rPr>
              <a:t>τη</a:t>
            </a:r>
            <a:r>
              <a:rPr lang="en-GB" sz="1100">
                <a:ea typeface="+mn-lt"/>
                <a:cs typeface="+mn-lt"/>
              </a:rPr>
              <a:t> </a:t>
            </a:r>
            <a:r>
              <a:rPr lang="en-GB" sz="1100" err="1">
                <a:ea typeface="+mn-lt"/>
                <a:cs typeface="+mn-lt"/>
              </a:rPr>
              <a:t>δύν</a:t>
            </a:r>
            <a:r>
              <a:rPr lang="en-GB" sz="1100">
                <a:ea typeface="+mn-lt"/>
                <a:cs typeface="+mn-lt"/>
              </a:rPr>
              <a:t>α</a:t>
            </a:r>
            <a:r>
              <a:rPr lang="en-GB" sz="1100" err="1">
                <a:ea typeface="+mn-lt"/>
                <a:cs typeface="+mn-lt"/>
              </a:rPr>
              <a:t>μη</a:t>
            </a:r>
            <a:r>
              <a:rPr lang="en-GB" sz="1100">
                <a:ea typeface="+mn-lt"/>
                <a:cs typeface="+mn-lt"/>
              </a:rPr>
              <a:t> </a:t>
            </a:r>
            <a:r>
              <a:rPr lang="en-GB" sz="1100" err="1">
                <a:ea typeface="+mn-lt"/>
                <a:cs typeface="+mn-lt"/>
              </a:rPr>
              <a:t>των</a:t>
            </a:r>
            <a:r>
              <a:rPr lang="en-GB" sz="1100">
                <a:ea typeface="+mn-lt"/>
                <a:cs typeface="+mn-lt"/>
              </a:rPr>
              <a:t> GPUs </a:t>
            </a:r>
            <a:r>
              <a:rPr lang="en-GB" sz="1100" err="1">
                <a:ea typeface="+mn-lt"/>
                <a:cs typeface="+mn-lt"/>
              </a:rPr>
              <a:t>γι</a:t>
            </a:r>
            <a:r>
              <a:rPr lang="en-GB" sz="1100">
                <a:ea typeface="+mn-lt"/>
                <a:cs typeface="+mn-lt"/>
              </a:rPr>
              <a:t>α πα</a:t>
            </a:r>
            <a:r>
              <a:rPr lang="en-GB" sz="1100" err="1">
                <a:ea typeface="+mn-lt"/>
                <a:cs typeface="+mn-lt"/>
              </a:rPr>
              <a:t>ράλληλη</a:t>
            </a:r>
            <a:r>
              <a:rPr lang="en-GB" sz="1100">
                <a:ea typeface="+mn-lt"/>
                <a:cs typeface="+mn-lt"/>
              </a:rPr>
              <a:t> επ</a:t>
            </a:r>
            <a:r>
              <a:rPr lang="en-GB" sz="1100" err="1">
                <a:ea typeface="+mn-lt"/>
                <a:cs typeface="+mn-lt"/>
              </a:rPr>
              <a:t>εξεργ</a:t>
            </a:r>
            <a:r>
              <a:rPr lang="en-GB" sz="1100">
                <a:ea typeface="+mn-lt"/>
                <a:cs typeface="+mn-lt"/>
              </a:rPr>
              <a:t>α</a:t>
            </a:r>
            <a:r>
              <a:rPr lang="en-GB" sz="1100" err="1">
                <a:ea typeface="+mn-lt"/>
                <a:cs typeface="+mn-lt"/>
              </a:rPr>
              <a:t>σί</a:t>
            </a:r>
            <a:r>
              <a:rPr lang="en-GB" sz="1100">
                <a:ea typeface="+mn-lt"/>
                <a:cs typeface="+mn-lt"/>
              </a:rPr>
              <a:t>α.</a:t>
            </a:r>
          </a:p>
          <a:p>
            <a:pPr lvl="1"/>
            <a:r>
              <a:rPr lang="en-GB" sz="1100" err="1">
                <a:ea typeface="+mn-lt"/>
                <a:cs typeface="+mn-lt"/>
              </a:rPr>
              <a:t>Το</a:t>
            </a:r>
            <a:r>
              <a:rPr lang="en-GB" sz="1100">
                <a:ea typeface="+mn-lt"/>
                <a:cs typeface="+mn-lt"/>
              </a:rPr>
              <a:t> Windows Runtime (WinRT) </a:t>
            </a:r>
            <a:r>
              <a:rPr lang="en-GB" sz="1100" err="1">
                <a:ea typeface="+mn-lt"/>
                <a:cs typeface="+mn-lt"/>
              </a:rPr>
              <a:t>εισήγ</a:t>
            </a:r>
            <a:r>
              <a:rPr lang="en-GB" sz="1100">
                <a:ea typeface="+mn-lt"/>
                <a:cs typeface="+mn-lt"/>
              </a:rPr>
              <a:t>α</a:t>
            </a:r>
            <a:r>
              <a:rPr lang="en-GB" sz="1100" err="1">
                <a:ea typeface="+mn-lt"/>
                <a:cs typeface="+mn-lt"/>
              </a:rPr>
              <a:t>γε</a:t>
            </a:r>
            <a:r>
              <a:rPr lang="en-GB" sz="1100">
                <a:ea typeface="+mn-lt"/>
                <a:cs typeface="+mn-lt"/>
              </a:rPr>
              <a:t> π</a:t>
            </a:r>
            <a:r>
              <a:rPr lang="en-GB" sz="1100" err="1">
                <a:ea typeface="+mn-lt"/>
                <a:cs typeface="+mn-lt"/>
              </a:rPr>
              <a:t>ροτυ</a:t>
            </a:r>
            <a:r>
              <a:rPr lang="en-GB" sz="1100">
                <a:ea typeface="+mn-lt"/>
                <a:cs typeface="+mn-lt"/>
              </a:rPr>
              <a:t>πά α</a:t>
            </a:r>
            <a:r>
              <a:rPr lang="en-GB" sz="1100" err="1">
                <a:ea typeface="+mn-lt"/>
                <a:cs typeface="+mn-lt"/>
              </a:rPr>
              <a:t>σύγχρονου</a:t>
            </a:r>
            <a:r>
              <a:rPr lang="en-GB" sz="1100">
                <a:ea typeface="+mn-lt"/>
                <a:cs typeface="+mn-lt"/>
              </a:rPr>
              <a:t> π</a:t>
            </a:r>
            <a:r>
              <a:rPr lang="en-GB" sz="1100" err="1">
                <a:ea typeface="+mn-lt"/>
                <a:cs typeface="+mn-lt"/>
              </a:rPr>
              <a:t>ρογρ</a:t>
            </a:r>
            <a:r>
              <a:rPr lang="en-GB" sz="1100">
                <a:ea typeface="+mn-lt"/>
                <a:cs typeface="+mn-lt"/>
              </a:rPr>
              <a:t>α</a:t>
            </a:r>
            <a:r>
              <a:rPr lang="en-GB" sz="1100" err="1">
                <a:ea typeface="+mn-lt"/>
                <a:cs typeface="+mn-lt"/>
              </a:rPr>
              <a:t>μμ</a:t>
            </a:r>
            <a:r>
              <a:rPr lang="en-GB" sz="1100">
                <a:ea typeface="+mn-lt"/>
                <a:cs typeface="+mn-lt"/>
              </a:rPr>
              <a:t>α</a:t>
            </a:r>
            <a:r>
              <a:rPr lang="en-GB" sz="1100" err="1">
                <a:ea typeface="+mn-lt"/>
                <a:cs typeface="+mn-lt"/>
              </a:rPr>
              <a:t>τισμού</a:t>
            </a:r>
            <a:r>
              <a:rPr lang="en-GB" sz="1100">
                <a:ea typeface="+mn-lt"/>
                <a:cs typeface="+mn-lt"/>
              </a:rPr>
              <a:t> </a:t>
            </a:r>
            <a:r>
              <a:rPr lang="en-GB" sz="1100" err="1">
                <a:ea typeface="+mn-lt"/>
                <a:cs typeface="+mn-lt"/>
              </a:rPr>
              <a:t>χρησιμο</a:t>
            </a:r>
            <a:r>
              <a:rPr lang="en-GB" sz="1100">
                <a:ea typeface="+mn-lt"/>
                <a:cs typeface="+mn-lt"/>
              </a:rPr>
              <a:t>π</a:t>
            </a:r>
            <a:r>
              <a:rPr lang="en-GB" sz="1100" err="1">
                <a:ea typeface="+mn-lt"/>
                <a:cs typeface="+mn-lt"/>
              </a:rPr>
              <a:t>οιώντ</a:t>
            </a:r>
            <a:r>
              <a:rPr lang="en-GB" sz="1100">
                <a:ea typeface="+mn-lt"/>
                <a:cs typeface="+mn-lt"/>
              </a:rPr>
              <a:t>ας </a:t>
            </a:r>
            <a:r>
              <a:rPr lang="en-GB" sz="1100" err="1">
                <a:ea typeface="+mn-lt"/>
                <a:cs typeface="+mn-lt"/>
              </a:rPr>
              <a:t>τις</a:t>
            </a:r>
            <a:r>
              <a:rPr lang="en-GB" sz="1100">
                <a:ea typeface="+mn-lt"/>
                <a:cs typeface="+mn-lt"/>
              </a:rPr>
              <a:t> </a:t>
            </a:r>
            <a:r>
              <a:rPr lang="en-GB" sz="1100" err="1">
                <a:ea typeface="+mn-lt"/>
                <a:cs typeface="+mn-lt"/>
              </a:rPr>
              <a:t>λέξεις-κλειδιά</a:t>
            </a:r>
            <a:r>
              <a:rPr lang="en-GB" sz="1100">
                <a:ea typeface="+mn-lt"/>
                <a:cs typeface="+mn-lt"/>
              </a:rPr>
              <a:t> </a:t>
            </a:r>
            <a:r>
              <a:rPr lang="en-GB" sz="1100" b="1">
                <a:latin typeface="Consolas"/>
              </a:rPr>
              <a:t>async</a:t>
            </a:r>
            <a:r>
              <a:rPr lang="en-GB" sz="1100">
                <a:ea typeface="+mn-lt"/>
                <a:cs typeface="+mn-lt"/>
              </a:rPr>
              <a:t> και </a:t>
            </a:r>
            <a:r>
              <a:rPr lang="en-GB" sz="1100" b="1">
                <a:latin typeface="Consolas"/>
              </a:rPr>
              <a:t>await</a:t>
            </a:r>
            <a:r>
              <a:rPr lang="en-GB" sz="1100">
                <a:ea typeface="+mn-lt"/>
                <a:cs typeface="+mn-lt"/>
              </a:rPr>
              <a:t>, κα</a:t>
            </a:r>
            <a:r>
              <a:rPr lang="en-GB" sz="1100" err="1">
                <a:ea typeface="+mn-lt"/>
                <a:cs typeface="+mn-lt"/>
              </a:rPr>
              <a:t>θιστώντ</a:t>
            </a:r>
            <a:r>
              <a:rPr lang="en-GB" sz="1100">
                <a:ea typeface="+mn-lt"/>
                <a:cs typeface="+mn-lt"/>
              </a:rPr>
              <a:t>ας </a:t>
            </a:r>
            <a:r>
              <a:rPr lang="en-GB" sz="1100" err="1">
                <a:ea typeface="+mn-lt"/>
                <a:cs typeface="+mn-lt"/>
              </a:rPr>
              <a:t>ευκολότερη</a:t>
            </a:r>
            <a:r>
              <a:rPr lang="en-GB" sz="1100">
                <a:ea typeface="+mn-lt"/>
                <a:cs typeface="+mn-lt"/>
              </a:rPr>
              <a:t> </a:t>
            </a:r>
            <a:r>
              <a:rPr lang="en-GB" sz="1100" err="1">
                <a:ea typeface="+mn-lt"/>
                <a:cs typeface="+mn-lt"/>
              </a:rPr>
              <a:t>τη</a:t>
            </a:r>
            <a:r>
              <a:rPr lang="en-GB" sz="1100">
                <a:ea typeface="+mn-lt"/>
                <a:cs typeface="+mn-lt"/>
              </a:rPr>
              <a:t> </a:t>
            </a:r>
            <a:r>
              <a:rPr lang="en-GB" sz="1100" err="1">
                <a:ea typeface="+mn-lt"/>
                <a:cs typeface="+mn-lt"/>
              </a:rPr>
              <a:t>συγγρ</a:t>
            </a:r>
            <a:r>
              <a:rPr lang="en-GB" sz="1100">
                <a:ea typeface="+mn-lt"/>
                <a:cs typeface="+mn-lt"/>
              </a:rPr>
              <a:t>α</a:t>
            </a:r>
            <a:r>
              <a:rPr lang="en-GB" sz="1100" err="1">
                <a:ea typeface="+mn-lt"/>
                <a:cs typeface="+mn-lt"/>
              </a:rPr>
              <a:t>φή</a:t>
            </a:r>
            <a:r>
              <a:rPr lang="en-GB" sz="1100">
                <a:ea typeface="+mn-lt"/>
                <a:cs typeface="+mn-lt"/>
              </a:rPr>
              <a:t> </a:t>
            </a:r>
            <a:r>
              <a:rPr lang="en-GB" sz="1100" err="1">
                <a:ea typeface="+mn-lt"/>
                <a:cs typeface="+mn-lt"/>
              </a:rPr>
              <a:t>κλιμ</a:t>
            </a:r>
            <a:r>
              <a:rPr lang="en-GB" sz="1100">
                <a:ea typeface="+mn-lt"/>
                <a:cs typeface="+mn-lt"/>
              </a:rPr>
              <a:t>α</a:t>
            </a:r>
            <a:r>
              <a:rPr lang="en-GB" sz="1100" err="1">
                <a:ea typeface="+mn-lt"/>
                <a:cs typeface="+mn-lt"/>
              </a:rPr>
              <a:t>κούμενων</a:t>
            </a:r>
            <a:r>
              <a:rPr lang="en-GB" sz="1100">
                <a:ea typeface="+mn-lt"/>
                <a:cs typeface="+mn-lt"/>
              </a:rPr>
              <a:t> και απ</a:t>
            </a:r>
            <a:r>
              <a:rPr lang="en-GB" sz="1100" err="1">
                <a:ea typeface="+mn-lt"/>
                <a:cs typeface="+mn-lt"/>
              </a:rPr>
              <a:t>οκρίνοντ</a:t>
            </a:r>
            <a:r>
              <a:rPr lang="en-GB" sz="1100">
                <a:ea typeface="+mn-lt"/>
                <a:cs typeface="+mn-lt"/>
              </a:rPr>
              <a:t>αι </a:t>
            </a:r>
            <a:r>
              <a:rPr lang="en-GB" sz="1100" err="1">
                <a:ea typeface="+mn-lt"/>
                <a:cs typeface="+mn-lt"/>
              </a:rPr>
              <a:t>εφ</a:t>
            </a:r>
            <a:r>
              <a:rPr lang="en-GB" sz="1100">
                <a:ea typeface="+mn-lt"/>
                <a:cs typeface="+mn-lt"/>
              </a:rPr>
              <a:t>α</a:t>
            </a:r>
            <a:r>
              <a:rPr lang="en-GB" sz="1100" err="1">
                <a:ea typeface="+mn-lt"/>
                <a:cs typeface="+mn-lt"/>
              </a:rPr>
              <a:t>ρμογών</a:t>
            </a:r>
            <a:r>
              <a:rPr lang="en-GB" sz="1100">
                <a:ea typeface="+mn-lt"/>
                <a:cs typeface="+mn-lt"/>
              </a:rPr>
              <a:t>.</a:t>
            </a:r>
          </a:p>
          <a:p>
            <a:r>
              <a:rPr lang="en-GB" sz="1100" b="1">
                <a:ea typeface="+mn-lt"/>
                <a:cs typeface="+mn-lt"/>
              </a:rPr>
              <a:t>Windows 10 (2015):</a:t>
            </a:r>
            <a:endParaRPr lang="en-GB" sz="1100">
              <a:ea typeface="+mn-lt"/>
              <a:cs typeface="+mn-lt"/>
            </a:endParaRPr>
          </a:p>
          <a:p>
            <a:pPr lvl="1"/>
            <a:r>
              <a:rPr lang="en-GB" sz="1100" err="1">
                <a:ea typeface="+mn-lt"/>
                <a:cs typeface="+mn-lt"/>
              </a:rPr>
              <a:t>Το</a:t>
            </a:r>
            <a:r>
              <a:rPr lang="en-GB" sz="1100">
                <a:ea typeface="+mn-lt"/>
                <a:cs typeface="+mn-lt"/>
              </a:rPr>
              <a:t> 10 </a:t>
            </a:r>
            <a:r>
              <a:rPr lang="en-GB" sz="1100" err="1">
                <a:ea typeface="+mn-lt"/>
                <a:cs typeface="+mn-lt"/>
              </a:rPr>
              <a:t>εξέλισσε</a:t>
            </a:r>
            <a:r>
              <a:rPr lang="en-GB" sz="1100">
                <a:ea typeface="+mn-lt"/>
                <a:cs typeface="+mn-lt"/>
              </a:rPr>
              <a:t> π</a:t>
            </a:r>
            <a:r>
              <a:rPr lang="en-GB" sz="1100" err="1">
                <a:ea typeface="+mn-lt"/>
                <a:cs typeface="+mn-lt"/>
              </a:rPr>
              <a:t>ερ</a:t>
            </a:r>
            <a:r>
              <a:rPr lang="en-GB" sz="1100">
                <a:ea typeface="+mn-lt"/>
                <a:cs typeface="+mn-lt"/>
              </a:rPr>
              <a:t>α</a:t>
            </a:r>
            <a:r>
              <a:rPr lang="en-GB" sz="1100" err="1">
                <a:ea typeface="+mn-lt"/>
                <a:cs typeface="+mn-lt"/>
              </a:rPr>
              <a:t>ιτέρω</a:t>
            </a:r>
            <a:r>
              <a:rPr lang="en-GB" sz="1100">
                <a:ea typeface="+mn-lt"/>
                <a:cs typeface="+mn-lt"/>
              </a:rPr>
              <a:t> </a:t>
            </a:r>
            <a:r>
              <a:rPr lang="en-GB" sz="1100" err="1">
                <a:ea typeface="+mn-lt"/>
                <a:cs typeface="+mn-lt"/>
              </a:rPr>
              <a:t>το</a:t>
            </a:r>
            <a:r>
              <a:rPr lang="en-GB" sz="1100">
                <a:ea typeface="+mn-lt"/>
                <a:cs typeface="+mn-lt"/>
              </a:rPr>
              <a:t> Concurrency Runtime και </a:t>
            </a:r>
            <a:r>
              <a:rPr lang="en-GB" sz="1100" err="1">
                <a:ea typeface="+mn-lt"/>
                <a:cs typeface="+mn-lt"/>
              </a:rPr>
              <a:t>διεύρυνε</a:t>
            </a:r>
            <a:r>
              <a:rPr lang="en-GB" sz="1100">
                <a:ea typeface="+mn-lt"/>
                <a:cs typeface="+mn-lt"/>
              </a:rPr>
              <a:t> </a:t>
            </a:r>
            <a:r>
              <a:rPr lang="en-GB" sz="1100" err="1">
                <a:ea typeface="+mn-lt"/>
                <a:cs typeface="+mn-lt"/>
              </a:rPr>
              <a:t>την</a:t>
            </a:r>
            <a:r>
              <a:rPr lang="en-GB" sz="1100">
                <a:ea typeface="+mn-lt"/>
                <a:cs typeface="+mn-lt"/>
              </a:rPr>
              <a:t> υπ</a:t>
            </a:r>
            <a:r>
              <a:rPr lang="en-GB" sz="1100" err="1">
                <a:ea typeface="+mn-lt"/>
                <a:cs typeface="+mn-lt"/>
              </a:rPr>
              <a:t>οστήριξη</a:t>
            </a:r>
            <a:r>
              <a:rPr lang="en-GB" sz="1100">
                <a:ea typeface="+mn-lt"/>
                <a:cs typeface="+mn-lt"/>
              </a:rPr>
              <a:t> </a:t>
            </a:r>
            <a:r>
              <a:rPr lang="en-GB" sz="1100" err="1">
                <a:ea typeface="+mn-lt"/>
                <a:cs typeface="+mn-lt"/>
              </a:rPr>
              <a:t>γι</a:t>
            </a:r>
            <a:r>
              <a:rPr lang="en-GB" sz="1100">
                <a:ea typeface="+mn-lt"/>
                <a:cs typeface="+mn-lt"/>
              </a:rPr>
              <a:t>α </a:t>
            </a:r>
            <a:r>
              <a:rPr lang="en-GB" sz="1100" err="1">
                <a:ea typeface="+mn-lt"/>
                <a:cs typeface="+mn-lt"/>
              </a:rPr>
              <a:t>τον</a:t>
            </a:r>
            <a:r>
              <a:rPr lang="en-GB" sz="1100">
                <a:ea typeface="+mn-lt"/>
                <a:cs typeface="+mn-lt"/>
              </a:rPr>
              <a:t> παρα</a:t>
            </a:r>
            <a:r>
              <a:rPr lang="en-GB" sz="1100" err="1">
                <a:ea typeface="+mn-lt"/>
                <a:cs typeface="+mn-lt"/>
              </a:rPr>
              <a:t>λληλισμό</a:t>
            </a:r>
            <a:r>
              <a:rPr lang="en-GB" sz="1100">
                <a:ea typeface="+mn-lt"/>
                <a:cs typeface="+mn-lt"/>
              </a:rPr>
              <a:t> </a:t>
            </a:r>
            <a:r>
              <a:rPr lang="en-GB" sz="1100" err="1">
                <a:ea typeface="+mn-lt"/>
                <a:cs typeface="+mn-lt"/>
              </a:rPr>
              <a:t>σε</a:t>
            </a:r>
            <a:r>
              <a:rPr lang="en-GB" sz="1100">
                <a:ea typeface="+mn-lt"/>
                <a:cs typeface="+mn-lt"/>
              </a:rPr>
              <a:t> </a:t>
            </a:r>
            <a:r>
              <a:rPr lang="en-GB" sz="1100" err="1">
                <a:ea typeface="+mn-lt"/>
                <a:cs typeface="+mn-lt"/>
              </a:rPr>
              <a:t>συσκευές</a:t>
            </a:r>
            <a:r>
              <a:rPr lang="en-GB" sz="1100">
                <a:ea typeface="+mn-lt"/>
                <a:cs typeface="+mn-lt"/>
              </a:rPr>
              <a:t>, </a:t>
            </a:r>
            <a:r>
              <a:rPr lang="en-GB" sz="1100" err="1">
                <a:ea typeface="+mn-lt"/>
                <a:cs typeface="+mn-lt"/>
              </a:rPr>
              <a:t>συμ</a:t>
            </a:r>
            <a:r>
              <a:rPr lang="en-GB" sz="1100">
                <a:ea typeface="+mn-lt"/>
                <a:cs typeface="+mn-lt"/>
              </a:rPr>
              <a:t>π</a:t>
            </a:r>
            <a:r>
              <a:rPr lang="en-GB" sz="1100" err="1">
                <a:ea typeface="+mn-lt"/>
                <a:cs typeface="+mn-lt"/>
              </a:rPr>
              <a:t>εριλ</a:t>
            </a:r>
            <a:r>
              <a:rPr lang="en-GB" sz="1100">
                <a:ea typeface="+mn-lt"/>
                <a:cs typeface="+mn-lt"/>
              </a:rPr>
              <a:t>αμβα</a:t>
            </a:r>
            <a:r>
              <a:rPr lang="en-GB" sz="1100" err="1">
                <a:ea typeface="+mn-lt"/>
                <a:cs typeface="+mn-lt"/>
              </a:rPr>
              <a:t>νομένων</a:t>
            </a:r>
            <a:r>
              <a:rPr lang="en-GB" sz="1100">
                <a:ea typeface="+mn-lt"/>
                <a:cs typeface="+mn-lt"/>
              </a:rPr>
              <a:t> Η/Υ, tablet και smartphone.</a:t>
            </a:r>
          </a:p>
          <a:p>
            <a:pPr lvl="1"/>
            <a:r>
              <a:rPr lang="en-GB" sz="1100">
                <a:ea typeface="+mn-lt"/>
                <a:cs typeface="+mn-lt"/>
              </a:rPr>
              <a:t>Η Windows Subsystem for Linux (WSL) πα</a:t>
            </a:r>
            <a:r>
              <a:rPr lang="en-GB" sz="1100" err="1">
                <a:ea typeface="+mn-lt"/>
                <a:cs typeface="+mn-lt"/>
              </a:rPr>
              <a:t>ρείχε</a:t>
            </a:r>
            <a:r>
              <a:rPr lang="en-GB" sz="1100">
                <a:ea typeface="+mn-lt"/>
                <a:cs typeface="+mn-lt"/>
              </a:rPr>
              <a:t> </a:t>
            </a:r>
            <a:r>
              <a:rPr lang="en-GB" sz="1100" err="1">
                <a:ea typeface="+mn-lt"/>
                <a:cs typeface="+mn-lt"/>
              </a:rPr>
              <a:t>μι</a:t>
            </a:r>
            <a:r>
              <a:rPr lang="en-GB" sz="1100">
                <a:ea typeface="+mn-lt"/>
                <a:cs typeface="+mn-lt"/>
              </a:rPr>
              <a:t>α πλα</a:t>
            </a:r>
            <a:r>
              <a:rPr lang="en-GB" sz="1100" err="1">
                <a:ea typeface="+mn-lt"/>
                <a:cs typeface="+mn-lt"/>
              </a:rPr>
              <a:t>τφόρμ</a:t>
            </a:r>
            <a:r>
              <a:rPr lang="en-GB" sz="1100">
                <a:ea typeface="+mn-lt"/>
                <a:cs typeface="+mn-lt"/>
              </a:rPr>
              <a:t>α </a:t>
            </a:r>
            <a:r>
              <a:rPr lang="en-GB" sz="1100" err="1">
                <a:ea typeface="+mn-lt"/>
                <a:cs typeface="+mn-lt"/>
              </a:rPr>
              <a:t>γι</a:t>
            </a:r>
            <a:r>
              <a:rPr lang="en-GB" sz="1100">
                <a:ea typeface="+mn-lt"/>
                <a:cs typeface="+mn-lt"/>
              </a:rPr>
              <a:t>α </a:t>
            </a:r>
            <a:r>
              <a:rPr lang="en-GB" sz="1100" err="1">
                <a:ea typeface="+mn-lt"/>
                <a:cs typeface="+mn-lt"/>
              </a:rPr>
              <a:t>την</a:t>
            </a:r>
            <a:r>
              <a:rPr lang="en-GB" sz="1100">
                <a:ea typeface="+mn-lt"/>
                <a:cs typeface="+mn-lt"/>
              </a:rPr>
              <a:t> α</a:t>
            </a:r>
            <a:r>
              <a:rPr lang="en-GB" sz="1100" err="1">
                <a:ea typeface="+mn-lt"/>
                <a:cs typeface="+mn-lt"/>
              </a:rPr>
              <a:t>νά</a:t>
            </a:r>
            <a:r>
              <a:rPr lang="en-GB" sz="1100">
                <a:ea typeface="+mn-lt"/>
                <a:cs typeface="+mn-lt"/>
              </a:rPr>
              <a:t>π</a:t>
            </a:r>
            <a:r>
              <a:rPr lang="en-GB" sz="1100" err="1">
                <a:ea typeface="+mn-lt"/>
                <a:cs typeface="+mn-lt"/>
              </a:rPr>
              <a:t>τυξη</a:t>
            </a:r>
            <a:r>
              <a:rPr lang="en-GB" sz="1100">
                <a:ea typeface="+mn-lt"/>
                <a:cs typeface="+mn-lt"/>
              </a:rPr>
              <a:t> και </a:t>
            </a:r>
            <a:r>
              <a:rPr lang="en-GB" sz="1100" err="1">
                <a:ea typeface="+mn-lt"/>
                <a:cs typeface="+mn-lt"/>
              </a:rPr>
              <a:t>εκτέλεση</a:t>
            </a:r>
            <a:r>
              <a:rPr lang="en-GB" sz="1100">
                <a:ea typeface="+mn-lt"/>
                <a:cs typeface="+mn-lt"/>
              </a:rPr>
              <a:t> </a:t>
            </a:r>
            <a:r>
              <a:rPr lang="en-GB" sz="1100" err="1">
                <a:ea typeface="+mn-lt"/>
                <a:cs typeface="+mn-lt"/>
              </a:rPr>
              <a:t>εργ</a:t>
            </a:r>
            <a:r>
              <a:rPr lang="en-GB" sz="1100">
                <a:ea typeface="+mn-lt"/>
                <a:cs typeface="+mn-lt"/>
              </a:rPr>
              <a:t>α</a:t>
            </a:r>
            <a:r>
              <a:rPr lang="en-GB" sz="1100" err="1">
                <a:ea typeface="+mn-lt"/>
                <a:cs typeface="+mn-lt"/>
              </a:rPr>
              <a:t>λείων</a:t>
            </a:r>
            <a:r>
              <a:rPr lang="en-GB" sz="1100">
                <a:ea typeface="+mn-lt"/>
                <a:cs typeface="+mn-lt"/>
              </a:rPr>
              <a:t> και </a:t>
            </a:r>
            <a:r>
              <a:rPr lang="en-GB" sz="1100" err="1">
                <a:ea typeface="+mn-lt"/>
                <a:cs typeface="+mn-lt"/>
              </a:rPr>
              <a:t>εφ</a:t>
            </a:r>
            <a:r>
              <a:rPr lang="en-GB" sz="1100">
                <a:ea typeface="+mn-lt"/>
                <a:cs typeface="+mn-lt"/>
              </a:rPr>
              <a:t>α</a:t>
            </a:r>
            <a:r>
              <a:rPr lang="en-GB" sz="1100" err="1">
                <a:ea typeface="+mn-lt"/>
                <a:cs typeface="+mn-lt"/>
              </a:rPr>
              <a:t>ρμογών</a:t>
            </a:r>
            <a:r>
              <a:rPr lang="en-GB" sz="1100">
                <a:ea typeface="+mn-lt"/>
                <a:cs typeface="+mn-lt"/>
              </a:rPr>
              <a:t> Linux, επ</a:t>
            </a:r>
            <a:r>
              <a:rPr lang="en-GB" sz="1100" err="1">
                <a:ea typeface="+mn-lt"/>
                <a:cs typeface="+mn-lt"/>
              </a:rPr>
              <a:t>ιτρέ</a:t>
            </a:r>
            <a:r>
              <a:rPr lang="en-GB" sz="1100">
                <a:ea typeface="+mn-lt"/>
                <a:cs typeface="+mn-lt"/>
              </a:rPr>
              <a:t>π</a:t>
            </a:r>
            <a:r>
              <a:rPr lang="en-GB" sz="1100" err="1">
                <a:ea typeface="+mn-lt"/>
                <a:cs typeface="+mn-lt"/>
              </a:rPr>
              <a:t>οντ</a:t>
            </a:r>
            <a:r>
              <a:rPr lang="en-GB" sz="1100">
                <a:ea typeface="+mn-lt"/>
                <a:cs typeface="+mn-lt"/>
              </a:rPr>
              <a:t>ας </a:t>
            </a:r>
            <a:r>
              <a:rPr lang="en-GB" sz="1100" err="1">
                <a:ea typeface="+mn-lt"/>
                <a:cs typeface="+mn-lt"/>
              </a:rPr>
              <a:t>στους</a:t>
            </a:r>
            <a:r>
              <a:rPr lang="en-GB" sz="1100">
                <a:ea typeface="+mn-lt"/>
                <a:cs typeface="+mn-lt"/>
              </a:rPr>
              <a:t> π</a:t>
            </a:r>
            <a:r>
              <a:rPr lang="en-GB" sz="1100" err="1">
                <a:ea typeface="+mn-lt"/>
                <a:cs typeface="+mn-lt"/>
              </a:rPr>
              <a:t>ρογρ</a:t>
            </a:r>
            <a:r>
              <a:rPr lang="en-GB" sz="1100">
                <a:ea typeface="+mn-lt"/>
                <a:cs typeface="+mn-lt"/>
              </a:rPr>
              <a:t>α</a:t>
            </a:r>
            <a:r>
              <a:rPr lang="en-GB" sz="1100" err="1">
                <a:ea typeface="+mn-lt"/>
                <a:cs typeface="+mn-lt"/>
              </a:rPr>
              <a:t>μμ</a:t>
            </a:r>
            <a:r>
              <a:rPr lang="en-GB" sz="1100">
                <a:ea typeface="+mn-lt"/>
                <a:cs typeface="+mn-lt"/>
              </a:rPr>
              <a:t>α</a:t>
            </a:r>
            <a:r>
              <a:rPr lang="en-GB" sz="1100" err="1">
                <a:ea typeface="+mn-lt"/>
                <a:cs typeface="+mn-lt"/>
              </a:rPr>
              <a:t>τιστές</a:t>
            </a:r>
            <a:r>
              <a:rPr lang="en-GB" sz="1100">
                <a:ea typeface="+mn-lt"/>
                <a:cs typeface="+mn-lt"/>
              </a:rPr>
              <a:t> να </a:t>
            </a:r>
            <a:r>
              <a:rPr lang="en-GB" sz="1100" err="1">
                <a:ea typeface="+mn-lt"/>
                <a:cs typeface="+mn-lt"/>
              </a:rPr>
              <a:t>χρησιμο</a:t>
            </a:r>
            <a:r>
              <a:rPr lang="en-GB" sz="1100">
                <a:ea typeface="+mn-lt"/>
                <a:cs typeface="+mn-lt"/>
              </a:rPr>
              <a:t>π</a:t>
            </a:r>
            <a:r>
              <a:rPr lang="en-GB" sz="1100" err="1">
                <a:ea typeface="+mn-lt"/>
                <a:cs typeface="+mn-lt"/>
              </a:rPr>
              <a:t>οιούν</a:t>
            </a:r>
            <a:r>
              <a:rPr lang="en-GB" sz="1100">
                <a:ea typeface="+mn-lt"/>
                <a:cs typeface="+mn-lt"/>
              </a:rPr>
              <a:t> </a:t>
            </a:r>
            <a:r>
              <a:rPr lang="en-GB" sz="1100" err="1">
                <a:ea typeface="+mn-lt"/>
                <a:cs typeface="+mn-lt"/>
              </a:rPr>
              <a:t>το</a:t>
            </a:r>
            <a:r>
              <a:rPr lang="en-GB" sz="1100">
                <a:ea typeface="+mn-lt"/>
                <a:cs typeface="+mn-lt"/>
              </a:rPr>
              <a:t> π</a:t>
            </a:r>
            <a:r>
              <a:rPr lang="en-GB" sz="1100" err="1">
                <a:ea typeface="+mn-lt"/>
                <a:cs typeface="+mn-lt"/>
              </a:rPr>
              <a:t>λούσιο</a:t>
            </a:r>
            <a:r>
              <a:rPr lang="en-GB" sz="1100">
                <a:ea typeface="+mn-lt"/>
                <a:cs typeface="+mn-lt"/>
              </a:rPr>
              <a:t> </a:t>
            </a:r>
            <a:r>
              <a:rPr lang="en-GB" sz="1100" err="1">
                <a:ea typeface="+mn-lt"/>
                <a:cs typeface="+mn-lt"/>
              </a:rPr>
              <a:t>οικοσύστημ</a:t>
            </a:r>
            <a:r>
              <a:rPr lang="en-GB" sz="1100">
                <a:ea typeface="+mn-lt"/>
                <a:cs typeface="+mn-lt"/>
              </a:rPr>
              <a:t>α </a:t>
            </a:r>
            <a:r>
              <a:rPr lang="en-GB" sz="1100" err="1">
                <a:ea typeface="+mn-lt"/>
                <a:cs typeface="+mn-lt"/>
              </a:rPr>
              <a:t>του</a:t>
            </a:r>
            <a:r>
              <a:rPr lang="en-GB" sz="1100">
                <a:ea typeface="+mn-lt"/>
                <a:cs typeface="+mn-lt"/>
              </a:rPr>
              <a:t> Linux </a:t>
            </a:r>
            <a:r>
              <a:rPr lang="en-GB" sz="1100" err="1">
                <a:ea typeface="+mn-lt"/>
                <a:cs typeface="+mn-lt"/>
              </a:rPr>
              <a:t>γι</a:t>
            </a:r>
            <a:r>
              <a:rPr lang="en-GB" sz="1100">
                <a:ea typeface="+mn-lt"/>
                <a:cs typeface="+mn-lt"/>
              </a:rPr>
              <a:t>α πα</a:t>
            </a:r>
            <a:r>
              <a:rPr lang="en-GB" sz="1100" err="1">
                <a:ea typeface="+mn-lt"/>
                <a:cs typeface="+mn-lt"/>
              </a:rPr>
              <a:t>ράλληλο</a:t>
            </a:r>
            <a:r>
              <a:rPr lang="en-GB" sz="1100">
                <a:ea typeface="+mn-lt"/>
                <a:cs typeface="+mn-lt"/>
              </a:rPr>
              <a:t> και </a:t>
            </a:r>
            <a:r>
              <a:rPr lang="en-GB" sz="1100" err="1">
                <a:ea typeface="+mn-lt"/>
                <a:cs typeface="+mn-lt"/>
              </a:rPr>
              <a:t>συνυφ</a:t>
            </a:r>
            <a:r>
              <a:rPr lang="en-GB" sz="1100">
                <a:ea typeface="+mn-lt"/>
                <a:cs typeface="+mn-lt"/>
              </a:rPr>
              <a:t>α</a:t>
            </a:r>
            <a:r>
              <a:rPr lang="en-GB" sz="1100" err="1">
                <a:ea typeface="+mn-lt"/>
                <a:cs typeface="+mn-lt"/>
              </a:rPr>
              <a:t>σμένο</a:t>
            </a:r>
            <a:r>
              <a:rPr lang="en-GB" sz="1100">
                <a:ea typeface="+mn-lt"/>
                <a:cs typeface="+mn-lt"/>
              </a:rPr>
              <a:t> π</a:t>
            </a:r>
            <a:r>
              <a:rPr lang="en-GB" sz="1100" err="1">
                <a:ea typeface="+mn-lt"/>
                <a:cs typeface="+mn-lt"/>
              </a:rPr>
              <a:t>ρογρ</a:t>
            </a:r>
            <a:r>
              <a:rPr lang="en-GB" sz="1100">
                <a:ea typeface="+mn-lt"/>
                <a:cs typeface="+mn-lt"/>
              </a:rPr>
              <a:t>α</a:t>
            </a:r>
            <a:r>
              <a:rPr lang="en-GB" sz="1100" err="1">
                <a:ea typeface="+mn-lt"/>
                <a:cs typeface="+mn-lt"/>
              </a:rPr>
              <a:t>μμ</a:t>
            </a:r>
            <a:r>
              <a:rPr lang="en-GB" sz="1100">
                <a:ea typeface="+mn-lt"/>
                <a:cs typeface="+mn-lt"/>
              </a:rPr>
              <a:t>α</a:t>
            </a:r>
            <a:r>
              <a:rPr lang="en-GB" sz="1100" err="1">
                <a:ea typeface="+mn-lt"/>
                <a:cs typeface="+mn-lt"/>
              </a:rPr>
              <a:t>τισμό</a:t>
            </a:r>
            <a:r>
              <a:rPr lang="en-GB" sz="1100">
                <a:ea typeface="+mn-lt"/>
                <a:cs typeface="+mn-lt"/>
              </a:rPr>
              <a:t>.</a:t>
            </a:r>
          </a:p>
          <a:p>
            <a:r>
              <a:rPr lang="en-GB" sz="1100" b="1">
                <a:ea typeface="+mn-lt"/>
                <a:cs typeface="+mn-lt"/>
              </a:rPr>
              <a:t>Windows 11 (2021):</a:t>
            </a:r>
            <a:endParaRPr lang="en-GB" sz="1100">
              <a:ea typeface="+mn-lt"/>
              <a:cs typeface="+mn-lt"/>
            </a:endParaRPr>
          </a:p>
          <a:p>
            <a:pPr lvl="1"/>
            <a:r>
              <a:rPr lang="en-GB" sz="1100" err="1">
                <a:ea typeface="+mn-lt"/>
                <a:cs typeface="+mn-lt"/>
              </a:rPr>
              <a:t>Το</a:t>
            </a:r>
            <a:r>
              <a:rPr lang="en-GB" sz="1100">
                <a:ea typeface="+mn-lt"/>
                <a:cs typeface="+mn-lt"/>
              </a:rPr>
              <a:t> 11 </a:t>
            </a:r>
            <a:r>
              <a:rPr lang="en-GB" sz="1100" err="1">
                <a:ea typeface="+mn-lt"/>
                <a:cs typeface="+mn-lt"/>
              </a:rPr>
              <a:t>συνέχισε</a:t>
            </a:r>
            <a:r>
              <a:rPr lang="en-GB" sz="1100">
                <a:ea typeface="+mn-lt"/>
                <a:cs typeface="+mn-lt"/>
              </a:rPr>
              <a:t> </a:t>
            </a:r>
            <a:r>
              <a:rPr lang="en-GB" sz="1100" err="1">
                <a:ea typeface="+mn-lt"/>
                <a:cs typeface="+mn-lt"/>
              </a:rPr>
              <a:t>την</a:t>
            </a:r>
            <a:r>
              <a:rPr lang="en-GB" sz="1100">
                <a:ea typeface="+mn-lt"/>
                <a:cs typeface="+mn-lt"/>
              </a:rPr>
              <a:t> </a:t>
            </a:r>
            <a:r>
              <a:rPr lang="en-GB" sz="1100" err="1">
                <a:ea typeface="+mn-lt"/>
                <a:cs typeface="+mn-lt"/>
              </a:rPr>
              <a:t>εξέλιξη</a:t>
            </a:r>
            <a:r>
              <a:rPr lang="en-GB" sz="1100">
                <a:ea typeface="+mn-lt"/>
                <a:cs typeface="+mn-lt"/>
              </a:rPr>
              <a:t> </a:t>
            </a:r>
            <a:r>
              <a:rPr lang="en-GB" sz="1100" err="1">
                <a:ea typeface="+mn-lt"/>
                <a:cs typeface="+mn-lt"/>
              </a:rPr>
              <a:t>του</a:t>
            </a:r>
            <a:r>
              <a:rPr lang="en-GB" sz="1100">
                <a:ea typeface="+mn-lt"/>
                <a:cs typeface="+mn-lt"/>
              </a:rPr>
              <a:t> π</a:t>
            </a:r>
            <a:r>
              <a:rPr lang="en-GB" sz="1100" err="1">
                <a:ea typeface="+mn-lt"/>
                <a:cs typeface="+mn-lt"/>
              </a:rPr>
              <a:t>ρογρ</a:t>
            </a:r>
            <a:r>
              <a:rPr lang="en-GB" sz="1100">
                <a:ea typeface="+mn-lt"/>
                <a:cs typeface="+mn-lt"/>
              </a:rPr>
              <a:t>α</a:t>
            </a:r>
            <a:r>
              <a:rPr lang="en-GB" sz="1100" err="1">
                <a:ea typeface="+mn-lt"/>
                <a:cs typeface="+mn-lt"/>
              </a:rPr>
              <a:t>μμ</a:t>
            </a:r>
            <a:r>
              <a:rPr lang="en-GB" sz="1100">
                <a:ea typeface="+mn-lt"/>
                <a:cs typeface="+mn-lt"/>
              </a:rPr>
              <a:t>α</a:t>
            </a:r>
            <a:r>
              <a:rPr lang="en-GB" sz="1100" err="1">
                <a:ea typeface="+mn-lt"/>
                <a:cs typeface="+mn-lt"/>
              </a:rPr>
              <a:t>τισμού</a:t>
            </a:r>
            <a:r>
              <a:rPr lang="en-GB" sz="1100">
                <a:ea typeface="+mn-lt"/>
                <a:cs typeface="+mn-lt"/>
              </a:rPr>
              <a:t> </a:t>
            </a:r>
            <a:r>
              <a:rPr lang="en-GB" sz="1100" err="1">
                <a:ea typeface="+mn-lt"/>
                <a:cs typeface="+mn-lt"/>
              </a:rPr>
              <a:t>συστημάτων</a:t>
            </a:r>
            <a:r>
              <a:rPr lang="en-GB" sz="1100">
                <a:ea typeface="+mn-lt"/>
                <a:cs typeface="+mn-lt"/>
              </a:rPr>
              <a:t> Windows </a:t>
            </a:r>
            <a:r>
              <a:rPr lang="en-GB" sz="1100" err="1">
                <a:ea typeface="+mn-lt"/>
                <a:cs typeface="+mn-lt"/>
              </a:rPr>
              <a:t>γι</a:t>
            </a:r>
            <a:r>
              <a:rPr lang="en-GB" sz="1100">
                <a:ea typeface="+mn-lt"/>
                <a:cs typeface="+mn-lt"/>
              </a:rPr>
              <a:t>α π</a:t>
            </a:r>
            <a:r>
              <a:rPr lang="en-GB" sz="1100" err="1">
                <a:ea typeface="+mn-lt"/>
                <a:cs typeface="+mn-lt"/>
              </a:rPr>
              <a:t>ολλ</a:t>
            </a:r>
            <a:r>
              <a:rPr lang="en-GB" sz="1100">
                <a:ea typeface="+mn-lt"/>
                <a:cs typeface="+mn-lt"/>
              </a:rPr>
              <a:t>απ</a:t>
            </a:r>
            <a:r>
              <a:rPr lang="en-GB" sz="1100" err="1">
                <a:ea typeface="+mn-lt"/>
                <a:cs typeface="+mn-lt"/>
              </a:rPr>
              <a:t>λά</a:t>
            </a:r>
            <a:r>
              <a:rPr lang="en-GB" sz="1100">
                <a:ea typeface="+mn-lt"/>
                <a:cs typeface="+mn-lt"/>
              </a:rPr>
              <a:t> </a:t>
            </a:r>
            <a:r>
              <a:rPr lang="en-GB" sz="1100" err="1">
                <a:ea typeface="+mn-lt"/>
                <a:cs typeface="+mn-lt"/>
              </a:rPr>
              <a:t>νήμ</a:t>
            </a:r>
            <a:r>
              <a:rPr lang="en-GB" sz="1100">
                <a:ea typeface="+mn-lt"/>
                <a:cs typeface="+mn-lt"/>
              </a:rPr>
              <a:t>ατα. Κα</a:t>
            </a:r>
            <a:r>
              <a:rPr lang="en-GB" sz="1100" err="1">
                <a:ea typeface="+mn-lt"/>
                <a:cs typeface="+mn-lt"/>
              </a:rPr>
              <a:t>τά</a:t>
            </a:r>
            <a:r>
              <a:rPr lang="en-GB" sz="1100">
                <a:ea typeface="+mn-lt"/>
                <a:cs typeface="+mn-lt"/>
              </a:rPr>
              <a:t> </a:t>
            </a:r>
            <a:r>
              <a:rPr lang="en-GB" sz="1100" err="1">
                <a:ea typeface="+mn-lt"/>
                <a:cs typeface="+mn-lt"/>
              </a:rPr>
              <a:t>τη</a:t>
            </a:r>
            <a:r>
              <a:rPr lang="en-GB" sz="1100">
                <a:ea typeface="+mn-lt"/>
                <a:cs typeface="+mn-lt"/>
              </a:rPr>
              <a:t> </a:t>
            </a:r>
            <a:r>
              <a:rPr lang="en-GB" sz="1100" err="1">
                <a:ea typeface="+mn-lt"/>
                <a:cs typeface="+mn-lt"/>
              </a:rPr>
              <a:t>διάρκει</a:t>
            </a:r>
            <a:r>
              <a:rPr lang="en-GB" sz="1100">
                <a:ea typeface="+mn-lt"/>
                <a:cs typeface="+mn-lt"/>
              </a:rPr>
              <a:t>α </a:t>
            </a:r>
            <a:r>
              <a:rPr lang="en-GB" sz="1100" err="1">
                <a:ea typeface="+mn-lt"/>
                <a:cs typeface="+mn-lt"/>
              </a:rPr>
              <a:t>της</a:t>
            </a:r>
            <a:r>
              <a:rPr lang="en-GB" sz="1100">
                <a:ea typeface="+mn-lt"/>
                <a:cs typeface="+mn-lt"/>
              </a:rPr>
              <a:t> </a:t>
            </a:r>
            <a:r>
              <a:rPr lang="en-GB" sz="1100" err="1">
                <a:ea typeface="+mn-lt"/>
                <a:cs typeface="+mn-lt"/>
              </a:rPr>
              <a:t>εξέλιξης</a:t>
            </a:r>
            <a:r>
              <a:rPr lang="en-GB" sz="1100">
                <a:ea typeface="+mn-lt"/>
                <a:cs typeface="+mn-lt"/>
              </a:rPr>
              <a:t>, μπ</a:t>
            </a:r>
            <a:r>
              <a:rPr lang="en-GB" sz="1100" err="1">
                <a:ea typeface="+mn-lt"/>
                <a:cs typeface="+mn-lt"/>
              </a:rPr>
              <a:t>ορεί</a:t>
            </a:r>
            <a:r>
              <a:rPr lang="en-GB" sz="1100">
                <a:ea typeface="+mn-lt"/>
                <a:cs typeface="+mn-lt"/>
              </a:rPr>
              <a:t> να </a:t>
            </a:r>
            <a:r>
              <a:rPr lang="en-GB" sz="1100" err="1">
                <a:ea typeface="+mn-lt"/>
                <a:cs typeface="+mn-lt"/>
              </a:rPr>
              <a:t>έχει</a:t>
            </a:r>
            <a:r>
              <a:rPr lang="en-GB" sz="1100">
                <a:ea typeface="+mn-lt"/>
                <a:cs typeface="+mn-lt"/>
              </a:rPr>
              <a:t> </a:t>
            </a:r>
            <a:r>
              <a:rPr lang="en-GB" sz="1100" err="1">
                <a:ea typeface="+mn-lt"/>
                <a:cs typeface="+mn-lt"/>
              </a:rPr>
              <a:t>εισ</a:t>
            </a:r>
            <a:r>
              <a:rPr lang="en-GB" sz="1100">
                <a:ea typeface="+mn-lt"/>
                <a:cs typeface="+mn-lt"/>
              </a:rPr>
              <a:t>α</a:t>
            </a:r>
            <a:r>
              <a:rPr lang="en-GB" sz="1100" err="1">
                <a:ea typeface="+mn-lt"/>
                <a:cs typeface="+mn-lt"/>
              </a:rPr>
              <a:t>χθεί</a:t>
            </a:r>
            <a:r>
              <a:rPr lang="en-GB" sz="1100">
                <a:ea typeface="+mn-lt"/>
                <a:cs typeface="+mn-lt"/>
              </a:rPr>
              <a:t> π</a:t>
            </a:r>
            <a:r>
              <a:rPr lang="en-GB" sz="1100" err="1">
                <a:ea typeface="+mn-lt"/>
                <a:cs typeface="+mn-lt"/>
              </a:rPr>
              <a:t>ερ</a:t>
            </a:r>
            <a:r>
              <a:rPr lang="en-GB" sz="1100">
                <a:ea typeface="+mn-lt"/>
                <a:cs typeface="+mn-lt"/>
              </a:rPr>
              <a:t>α</a:t>
            </a:r>
            <a:r>
              <a:rPr lang="en-GB" sz="1100" err="1">
                <a:ea typeface="+mn-lt"/>
                <a:cs typeface="+mn-lt"/>
              </a:rPr>
              <a:t>ιτέρω</a:t>
            </a:r>
            <a:r>
              <a:rPr lang="en-GB" sz="1100">
                <a:ea typeface="+mn-lt"/>
                <a:cs typeface="+mn-lt"/>
              </a:rPr>
              <a:t> </a:t>
            </a:r>
            <a:r>
              <a:rPr lang="en-GB" sz="1100" err="1">
                <a:ea typeface="+mn-lt"/>
                <a:cs typeface="+mn-lt"/>
              </a:rPr>
              <a:t>εκτιμήσεις</a:t>
            </a:r>
            <a:r>
              <a:rPr lang="en-GB" sz="1100">
                <a:ea typeface="+mn-lt"/>
                <a:cs typeface="+mn-lt"/>
              </a:rPr>
              <a:t> και β</a:t>
            </a:r>
            <a:r>
              <a:rPr lang="en-GB" sz="1100" err="1">
                <a:ea typeface="+mn-lt"/>
                <a:cs typeface="+mn-lt"/>
              </a:rPr>
              <a:t>ελτιστο</a:t>
            </a:r>
            <a:r>
              <a:rPr lang="en-GB" sz="1100">
                <a:ea typeface="+mn-lt"/>
                <a:cs typeface="+mn-lt"/>
              </a:rPr>
              <a:t>π</a:t>
            </a:r>
            <a:r>
              <a:rPr lang="en-GB" sz="1100" err="1">
                <a:ea typeface="+mn-lt"/>
                <a:cs typeface="+mn-lt"/>
              </a:rPr>
              <a:t>οιήσεις</a:t>
            </a:r>
            <a:r>
              <a:rPr lang="en-GB" sz="1100">
                <a:ea typeface="+mn-lt"/>
                <a:cs typeface="+mn-lt"/>
              </a:rPr>
              <a:t> </a:t>
            </a:r>
            <a:r>
              <a:rPr lang="en-GB" sz="1100" err="1">
                <a:ea typeface="+mn-lt"/>
                <a:cs typeface="+mn-lt"/>
              </a:rPr>
              <a:t>γι</a:t>
            </a:r>
            <a:r>
              <a:rPr lang="en-GB" sz="1100">
                <a:ea typeface="+mn-lt"/>
                <a:cs typeface="+mn-lt"/>
              </a:rPr>
              <a:t>α </a:t>
            </a:r>
            <a:r>
              <a:rPr lang="en-GB" sz="1100" err="1">
                <a:ea typeface="+mn-lt"/>
                <a:cs typeface="+mn-lt"/>
              </a:rPr>
              <a:t>τον</a:t>
            </a:r>
            <a:r>
              <a:rPr lang="en-GB" sz="1100">
                <a:ea typeface="+mn-lt"/>
                <a:cs typeface="+mn-lt"/>
              </a:rPr>
              <a:t> πα</a:t>
            </a:r>
            <a:r>
              <a:rPr lang="en-GB" sz="1100" err="1">
                <a:ea typeface="+mn-lt"/>
                <a:cs typeface="+mn-lt"/>
              </a:rPr>
              <a:t>ράλληλο</a:t>
            </a:r>
            <a:r>
              <a:rPr lang="en-GB" sz="1100">
                <a:ea typeface="+mn-lt"/>
                <a:cs typeface="+mn-lt"/>
              </a:rPr>
              <a:t> π</a:t>
            </a:r>
            <a:r>
              <a:rPr lang="en-GB" sz="1100" err="1">
                <a:ea typeface="+mn-lt"/>
                <a:cs typeface="+mn-lt"/>
              </a:rPr>
              <a:t>ρογρ</a:t>
            </a:r>
            <a:r>
              <a:rPr lang="en-GB" sz="1100">
                <a:ea typeface="+mn-lt"/>
                <a:cs typeface="+mn-lt"/>
              </a:rPr>
              <a:t>α</a:t>
            </a:r>
            <a:r>
              <a:rPr lang="en-GB" sz="1100" err="1">
                <a:ea typeface="+mn-lt"/>
                <a:cs typeface="+mn-lt"/>
              </a:rPr>
              <a:t>μμ</a:t>
            </a:r>
            <a:r>
              <a:rPr lang="en-GB" sz="1100">
                <a:ea typeface="+mn-lt"/>
                <a:cs typeface="+mn-lt"/>
              </a:rPr>
              <a:t>α</a:t>
            </a:r>
            <a:r>
              <a:rPr lang="en-GB" sz="1100" err="1">
                <a:ea typeface="+mn-lt"/>
                <a:cs typeface="+mn-lt"/>
              </a:rPr>
              <a:t>τισμό</a:t>
            </a:r>
            <a:r>
              <a:rPr lang="en-GB" sz="1100">
                <a:ea typeface="+mn-lt"/>
                <a:cs typeface="+mn-lt"/>
              </a:rPr>
              <a:t>.</a:t>
            </a:r>
          </a:p>
        </p:txBody>
      </p:sp>
      <p:pic>
        <p:nvPicPr>
          <p:cNvPr id="4" name="Picture 3">
            <a:extLst>
              <a:ext uri="{FF2B5EF4-FFF2-40B4-BE49-F238E27FC236}">
                <a16:creationId xmlns:a16="http://schemas.microsoft.com/office/drawing/2014/main" id="{E5E0F639-07A3-002C-2204-872AE05091F6}"/>
              </a:ext>
            </a:extLst>
          </p:cNvPr>
          <p:cNvPicPr>
            <a:picLocks noChangeAspect="1"/>
          </p:cNvPicPr>
          <p:nvPr/>
        </p:nvPicPr>
        <p:blipFill>
          <a:blip r:embed="rId2"/>
          <a:stretch>
            <a:fillRect/>
          </a:stretch>
        </p:blipFill>
        <p:spPr>
          <a:xfrm>
            <a:off x="9576435" y="121410"/>
            <a:ext cx="2457450" cy="771525"/>
          </a:xfrm>
          <a:prstGeom prst="rect">
            <a:avLst/>
          </a:prstGeom>
        </p:spPr>
      </p:pic>
    </p:spTree>
    <p:extLst>
      <p:ext uri="{BB962C8B-B14F-4D97-AF65-F5344CB8AC3E}">
        <p14:creationId xmlns:p14="http://schemas.microsoft.com/office/powerpoint/2010/main" val="25775279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CD6DA-E67C-890A-09F6-120390856B25}"/>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GB"/>
              <a:t>Semaphores Restrictions</a:t>
            </a:r>
            <a:endParaRPr lang="en-GB">
              <a:cs typeface="Calibri Light"/>
            </a:endParaRPr>
          </a:p>
        </p:txBody>
      </p:sp>
      <p:sp>
        <p:nvSpPr>
          <p:cNvPr id="10" name="TextBox 9">
            <a:extLst>
              <a:ext uri="{FF2B5EF4-FFF2-40B4-BE49-F238E27FC236}">
                <a16:creationId xmlns:a16="http://schemas.microsoft.com/office/drawing/2014/main" id="{C0FBDF95-FEA0-CF21-6802-260AD4444E17}"/>
              </a:ext>
            </a:extLst>
          </p:cNvPr>
          <p:cNvSpPr txBox="1"/>
          <p:nvPr/>
        </p:nvSpPr>
        <p:spPr>
          <a:xfrm>
            <a:off x="1646623" y="2143468"/>
            <a:ext cx="8278518" cy="36009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just">
              <a:buFont typeface="Arial"/>
              <a:buChar char="•"/>
            </a:pPr>
            <a:r>
              <a:rPr lang="el" dirty="0" err="1">
                <a:latin typeface="Consolas"/>
                <a:ea typeface="+mn-lt"/>
                <a:cs typeface="+mn-lt"/>
              </a:rPr>
              <a:t>Πολυπλοκοτητα</a:t>
            </a:r>
            <a:r>
              <a:rPr lang="el" dirty="0">
                <a:latin typeface="Consolas"/>
                <a:ea typeface="+mn-lt"/>
                <a:cs typeface="+mn-lt"/>
              </a:rPr>
              <a:t>:
Θεώρηση: Η διαχείριση των </a:t>
            </a:r>
            <a:r>
              <a:rPr lang="el" dirty="0" err="1">
                <a:latin typeface="Consolas"/>
                <a:ea typeface="+mn-lt"/>
                <a:cs typeface="+mn-lt"/>
              </a:rPr>
              <a:t>semaphores</a:t>
            </a:r>
            <a:r>
              <a:rPr lang="el" dirty="0">
                <a:latin typeface="Consolas"/>
                <a:ea typeface="+mn-lt"/>
                <a:cs typeface="+mn-lt"/>
              </a:rPr>
              <a:t> μπορεί να είναι πιο περίπλοκη, ειδικά σε σενάρια με πολλαπλά νήματα και διαχείριση πόρων. Πρέπει να ληφθεί μέριμνα ώστε να αποφευχθούν αδιέξοδα και να διασφαλιστεί ο σωστός καθαρισμός των πόρων.</a:t>
            </a:r>
            <a:endParaRPr lang="en-US" dirty="0"/>
          </a:p>
          <a:p>
            <a:endParaRPr lang="el">
              <a:latin typeface="Consolas"/>
              <a:ea typeface="+mn-lt"/>
              <a:cs typeface="+mn-lt"/>
            </a:endParaRPr>
          </a:p>
          <a:p>
            <a:pPr marL="285750" indent="-285750" algn="just">
              <a:buFont typeface="Arial"/>
              <a:buChar char="•"/>
            </a:pPr>
            <a:r>
              <a:rPr lang="el" dirty="0">
                <a:latin typeface="Consolas"/>
                <a:ea typeface="+mn-lt"/>
                <a:cs typeface="+mn-lt"/>
              </a:rPr>
              <a:t>Συγχρονισμός μεταξύ διεργασιών:
Πλεονεκτήματα και Περιορισμοί: Τα </a:t>
            </a:r>
            <a:r>
              <a:rPr lang="el" dirty="0" err="1">
                <a:latin typeface="Consolas"/>
                <a:ea typeface="+mn-lt"/>
                <a:cs typeface="+mn-lt"/>
              </a:rPr>
              <a:t>semaphores</a:t>
            </a:r>
            <a:r>
              <a:rPr lang="el" dirty="0">
                <a:latin typeface="Consolas"/>
                <a:ea typeface="+mn-lt"/>
                <a:cs typeface="+mn-lt"/>
              </a:rPr>
              <a:t> μπορούν να χρησιμοποιηθούν για συγχρονισμό μεταξύ διεργασιών. Ωστόσο, είναι σημαντικό να διαχειρίζεστε σωστά τον σηματοφόρο για να αποφύγετε συγκρούσεις και να διασφαλίσετε τη σωστή σηματοδότηση μεταξύ των διεργασιών.</a:t>
            </a:r>
            <a:endParaRPr lang="el" dirty="0">
              <a:latin typeface="Consolas"/>
              <a:ea typeface="Calibri" panose="020F0502020204030204"/>
              <a:cs typeface="Calibri"/>
            </a:endParaRPr>
          </a:p>
          <a:p>
            <a:endParaRPr lang="el-GR" sz="1200">
              <a:cs typeface="Calibri"/>
            </a:endParaRPr>
          </a:p>
        </p:txBody>
      </p:sp>
      <p:pic>
        <p:nvPicPr>
          <p:cNvPr id="4" name="Picture 3">
            <a:extLst>
              <a:ext uri="{FF2B5EF4-FFF2-40B4-BE49-F238E27FC236}">
                <a16:creationId xmlns:a16="http://schemas.microsoft.com/office/drawing/2014/main" id="{D73E2B89-0403-BDFD-9DEB-7ED2EBAF4943}"/>
              </a:ext>
            </a:extLst>
          </p:cNvPr>
          <p:cNvPicPr>
            <a:picLocks noChangeAspect="1"/>
          </p:cNvPicPr>
          <p:nvPr/>
        </p:nvPicPr>
        <p:blipFill>
          <a:blip r:embed="rId2"/>
          <a:stretch>
            <a:fillRect/>
          </a:stretch>
        </p:blipFill>
        <p:spPr>
          <a:xfrm>
            <a:off x="9681677" y="56113"/>
            <a:ext cx="2457450" cy="771525"/>
          </a:xfrm>
          <a:prstGeom prst="rect">
            <a:avLst/>
          </a:prstGeom>
        </p:spPr>
      </p:pic>
    </p:spTree>
    <p:extLst>
      <p:ext uri="{BB962C8B-B14F-4D97-AF65-F5344CB8AC3E}">
        <p14:creationId xmlns:p14="http://schemas.microsoft.com/office/powerpoint/2010/main" val="23391900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69585-7F2E-9485-9DF5-AFAEE7EBEC91}"/>
              </a:ext>
            </a:extLst>
          </p:cNvPr>
          <p:cNvSpPr>
            <a:spLocks noGrp="1"/>
          </p:cNvSpPr>
          <p:nvPr>
            <p:ph type="title"/>
          </p:nvPr>
        </p:nvSpPr>
        <p:spPr>
          <a:xfrm>
            <a:off x="496843" y="513868"/>
            <a:ext cx="3052293" cy="859700"/>
          </a:xfrm>
        </p:spPr>
        <p:txBody>
          <a:bodyPr vert="horz" lIns="91440" tIns="45720" rIns="91440" bIns="45720" rtlCol="0" anchor="t">
            <a:normAutofit/>
          </a:bodyPr>
          <a:lstStyle/>
          <a:p>
            <a:pPr algn="r"/>
            <a:r>
              <a:rPr lang="en-US" sz="4000">
                <a:cs typeface="Calibri Light"/>
              </a:rPr>
              <a:t>Semaphore</a:t>
            </a:r>
          </a:p>
        </p:txBody>
      </p:sp>
      <p:sp>
        <p:nvSpPr>
          <p:cNvPr id="7" name="TextBox 6">
            <a:extLst>
              <a:ext uri="{FF2B5EF4-FFF2-40B4-BE49-F238E27FC236}">
                <a16:creationId xmlns:a16="http://schemas.microsoft.com/office/drawing/2014/main" id="{037D873C-D48F-B338-51BE-3545357350EC}"/>
              </a:ext>
            </a:extLst>
          </p:cNvPr>
          <p:cNvSpPr txBox="1"/>
          <p:nvPr/>
        </p:nvSpPr>
        <p:spPr>
          <a:xfrm>
            <a:off x="233543" y="4639930"/>
            <a:ext cx="356540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a:cs typeface="Calibri"/>
              </a:rPr>
              <a:t>Output:</a:t>
            </a:r>
            <a:endParaRPr lang="en-GB"/>
          </a:p>
        </p:txBody>
      </p:sp>
      <p:pic>
        <p:nvPicPr>
          <p:cNvPr id="4" name="Picture 3" descr="A computer screen shot of a program&#10;&#10;Description automatically generated">
            <a:extLst>
              <a:ext uri="{FF2B5EF4-FFF2-40B4-BE49-F238E27FC236}">
                <a16:creationId xmlns:a16="http://schemas.microsoft.com/office/drawing/2014/main" id="{87CCB50C-725F-53CB-DD17-542062971212}"/>
              </a:ext>
            </a:extLst>
          </p:cNvPr>
          <p:cNvPicPr>
            <a:picLocks noChangeAspect="1"/>
          </p:cNvPicPr>
          <p:nvPr/>
        </p:nvPicPr>
        <p:blipFill>
          <a:blip r:embed="rId2"/>
          <a:stretch>
            <a:fillRect/>
          </a:stretch>
        </p:blipFill>
        <p:spPr>
          <a:xfrm>
            <a:off x="5794439" y="-2894"/>
            <a:ext cx="6395679" cy="6788530"/>
          </a:xfrm>
          <a:prstGeom prst="rect">
            <a:avLst/>
          </a:prstGeom>
        </p:spPr>
      </p:pic>
      <p:pic>
        <p:nvPicPr>
          <p:cNvPr id="5" name="Picture 4">
            <a:extLst>
              <a:ext uri="{FF2B5EF4-FFF2-40B4-BE49-F238E27FC236}">
                <a16:creationId xmlns:a16="http://schemas.microsoft.com/office/drawing/2014/main" id="{CDB9D66C-E60D-4FDE-07A0-3E3352D11113}"/>
              </a:ext>
            </a:extLst>
          </p:cNvPr>
          <p:cNvPicPr>
            <a:picLocks noChangeAspect="1"/>
          </p:cNvPicPr>
          <p:nvPr/>
        </p:nvPicPr>
        <p:blipFill>
          <a:blip r:embed="rId3"/>
          <a:stretch>
            <a:fillRect/>
          </a:stretch>
        </p:blipFill>
        <p:spPr>
          <a:xfrm>
            <a:off x="290734" y="5140732"/>
            <a:ext cx="3574090" cy="439700"/>
          </a:xfrm>
          <a:prstGeom prst="rect">
            <a:avLst/>
          </a:prstGeom>
        </p:spPr>
      </p:pic>
    </p:spTree>
    <p:extLst>
      <p:ext uri="{BB962C8B-B14F-4D97-AF65-F5344CB8AC3E}">
        <p14:creationId xmlns:p14="http://schemas.microsoft.com/office/powerpoint/2010/main" val="37628892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CD6DA-E67C-890A-09F6-120390856B25}"/>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GB"/>
              <a:t>Events</a:t>
            </a:r>
            <a:endParaRPr lang="en-GB">
              <a:cs typeface="Calibri Light"/>
            </a:endParaRPr>
          </a:p>
        </p:txBody>
      </p:sp>
      <p:sp>
        <p:nvSpPr>
          <p:cNvPr id="10" name="TextBox 9">
            <a:extLst>
              <a:ext uri="{FF2B5EF4-FFF2-40B4-BE49-F238E27FC236}">
                <a16:creationId xmlns:a16="http://schemas.microsoft.com/office/drawing/2014/main" id="{C0FBDF95-FEA0-CF21-6802-260AD4444E17}"/>
              </a:ext>
            </a:extLst>
          </p:cNvPr>
          <p:cNvSpPr txBox="1"/>
          <p:nvPr/>
        </p:nvSpPr>
        <p:spPr>
          <a:xfrm>
            <a:off x="1956739" y="2196958"/>
            <a:ext cx="8278518"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l-GR" sz="2800" b="1">
                <a:ea typeface="+mn-lt"/>
                <a:cs typeface="+mn-lt"/>
              </a:rPr>
              <a:t>Λειτουργία:</a:t>
            </a:r>
            <a:r>
              <a:rPr lang="el-GR" sz="2800">
                <a:ea typeface="+mn-lt"/>
                <a:cs typeface="+mn-lt"/>
              </a:rPr>
              <a:t> Ένα </a:t>
            </a:r>
            <a:r>
              <a:rPr lang="el-GR" sz="2800" err="1">
                <a:ea typeface="+mn-lt"/>
                <a:cs typeface="+mn-lt"/>
              </a:rPr>
              <a:t>Event</a:t>
            </a:r>
            <a:r>
              <a:rPr lang="el-GR" sz="2800">
                <a:ea typeface="+mn-lt"/>
                <a:cs typeface="+mn-lt"/>
              </a:rPr>
              <a:t> είναι ένας μηχανισμός επικοινωνίας μεταξύ νημάτων που χρησιμοποιείται για τον συγχρονισμό τους. Ένα νήμα περιμένει σε ένα </a:t>
            </a:r>
            <a:r>
              <a:rPr lang="el-GR" sz="2800" err="1">
                <a:ea typeface="+mn-lt"/>
                <a:cs typeface="+mn-lt"/>
              </a:rPr>
              <a:t>Event</a:t>
            </a:r>
            <a:r>
              <a:rPr lang="el-GR" sz="2800">
                <a:ea typeface="+mn-lt"/>
                <a:cs typeface="+mn-lt"/>
              </a:rPr>
              <a:t> μέχρις ότου </a:t>
            </a:r>
            <a:r>
              <a:rPr lang="el-GR" sz="2800" err="1">
                <a:ea typeface="+mn-lt"/>
                <a:cs typeface="+mn-lt"/>
              </a:rPr>
              <a:t>καποιο</a:t>
            </a:r>
            <a:r>
              <a:rPr lang="el-GR" sz="2800">
                <a:ea typeface="+mn-lt"/>
                <a:cs typeface="+mn-lt"/>
              </a:rPr>
              <a:t> άλλο νήμα να το ενεργοποιήσει.</a:t>
            </a:r>
            <a:endParaRPr lang="en-US" sz="2800">
              <a:ea typeface="+mn-lt"/>
              <a:cs typeface="+mn-lt"/>
            </a:endParaRPr>
          </a:p>
          <a:p>
            <a:endParaRPr lang="el-GR" sz="2800">
              <a:ea typeface="+mn-lt"/>
              <a:cs typeface="+mn-lt"/>
            </a:endParaRPr>
          </a:p>
          <a:p>
            <a:pPr marL="285750" indent="-285750">
              <a:buFont typeface="Arial"/>
              <a:buChar char="•"/>
            </a:pPr>
            <a:r>
              <a:rPr lang="el-GR" sz="2800" b="1">
                <a:ea typeface="+mn-lt"/>
                <a:cs typeface="+mn-lt"/>
              </a:rPr>
              <a:t>Παράδειγμα:</a:t>
            </a:r>
            <a:r>
              <a:rPr lang="el-GR" sz="2800">
                <a:ea typeface="+mn-lt"/>
                <a:cs typeface="+mn-lt"/>
              </a:rPr>
              <a:t> Χρησιμοποιείται για τον συγχρονισμό νημάτων όταν χρειάζεται να γνωρίζουν πότε ένα γεγονός έχει συμβεί.</a:t>
            </a:r>
          </a:p>
          <a:p>
            <a:endParaRPr lang="el-GR" sz="2800">
              <a:cs typeface="Calibri"/>
            </a:endParaRPr>
          </a:p>
        </p:txBody>
      </p:sp>
      <p:pic>
        <p:nvPicPr>
          <p:cNvPr id="4" name="Picture 3">
            <a:extLst>
              <a:ext uri="{FF2B5EF4-FFF2-40B4-BE49-F238E27FC236}">
                <a16:creationId xmlns:a16="http://schemas.microsoft.com/office/drawing/2014/main" id="{4BBA0FC4-7EDF-BF71-E395-1F94F1F966ED}"/>
              </a:ext>
            </a:extLst>
          </p:cNvPr>
          <p:cNvPicPr>
            <a:picLocks noChangeAspect="1"/>
          </p:cNvPicPr>
          <p:nvPr/>
        </p:nvPicPr>
        <p:blipFill>
          <a:blip r:embed="rId2"/>
          <a:stretch>
            <a:fillRect/>
          </a:stretch>
        </p:blipFill>
        <p:spPr>
          <a:xfrm>
            <a:off x="9734550" y="56113"/>
            <a:ext cx="2457450" cy="771525"/>
          </a:xfrm>
          <a:prstGeom prst="rect">
            <a:avLst/>
          </a:prstGeom>
        </p:spPr>
      </p:pic>
    </p:spTree>
    <p:extLst>
      <p:ext uri="{BB962C8B-B14F-4D97-AF65-F5344CB8AC3E}">
        <p14:creationId xmlns:p14="http://schemas.microsoft.com/office/powerpoint/2010/main" val="18444240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CD6DA-E67C-890A-09F6-120390856B25}"/>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GB" dirty="0"/>
              <a:t>Events Restrictions</a:t>
            </a:r>
            <a:endParaRPr lang="en-GB" dirty="0">
              <a:cs typeface="Calibri Light"/>
            </a:endParaRPr>
          </a:p>
        </p:txBody>
      </p:sp>
      <p:sp>
        <p:nvSpPr>
          <p:cNvPr id="10" name="TextBox 9">
            <a:extLst>
              <a:ext uri="{FF2B5EF4-FFF2-40B4-BE49-F238E27FC236}">
                <a16:creationId xmlns:a16="http://schemas.microsoft.com/office/drawing/2014/main" id="{C0FBDF95-FEA0-CF21-6802-260AD4444E17}"/>
              </a:ext>
            </a:extLst>
          </p:cNvPr>
          <p:cNvSpPr txBox="1"/>
          <p:nvPr/>
        </p:nvSpPr>
        <p:spPr>
          <a:xfrm>
            <a:off x="2251765" y="1966586"/>
            <a:ext cx="8278518"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Font typeface="Arial"/>
              <a:buChar char="•"/>
            </a:pPr>
            <a:r>
              <a:rPr lang="el">
                <a:latin typeface="Consolas"/>
                <a:ea typeface="+mn-lt"/>
                <a:cs typeface="+mn-lt"/>
              </a:rPr>
              <a:t>Μηχανισμός Σηματοδότησης:
Πλεονεκτήματα και Περιορισμοί: Τα </a:t>
            </a:r>
            <a:r>
              <a:rPr lang="el" dirty="0">
                <a:latin typeface="Consolas"/>
                <a:ea typeface="+mn-lt"/>
                <a:cs typeface="+mn-lt"/>
              </a:rPr>
              <a:t>events</a:t>
            </a:r>
            <a:r>
              <a:rPr lang="el">
                <a:latin typeface="Consolas"/>
                <a:ea typeface="+mn-lt"/>
                <a:cs typeface="+mn-lt"/>
              </a:rPr>
              <a:t> έχουν σχεδιαστεί κυρίως ως μηχανισμός σηματοδότησης. Δεν είναι κατάλληλα για πιο σύνθετα σενάρια συγχρονισμού και δεν έχουν σημασιολογία ιδιοκτησίας.</a:t>
            </a:r>
            <a:endParaRPr lang="en-US"/>
          </a:p>
          <a:p>
            <a:endParaRPr lang="el">
              <a:latin typeface="Consolas"/>
              <a:ea typeface="+mn-lt"/>
              <a:cs typeface="+mn-lt"/>
            </a:endParaRPr>
          </a:p>
          <a:p>
            <a:pPr>
              <a:buFont typeface="Arial"/>
              <a:buChar char="•"/>
            </a:pPr>
            <a:r>
              <a:rPr lang="el">
                <a:latin typeface="Consolas"/>
                <a:ea typeface="+mn-lt"/>
                <a:cs typeface="+mn-lt"/>
              </a:rPr>
              <a:t>Σηματοδότηση μεταξύ διεργασιών:
Πλεονεκτήματα και Περιορισμοί: Τα </a:t>
            </a:r>
            <a:r>
              <a:rPr lang="el" dirty="0">
                <a:latin typeface="Consolas"/>
                <a:ea typeface="+mn-lt"/>
                <a:cs typeface="+mn-lt"/>
              </a:rPr>
              <a:t>events</a:t>
            </a:r>
            <a:r>
              <a:rPr lang="el">
                <a:latin typeface="Consolas"/>
                <a:ea typeface="+mn-lt"/>
                <a:cs typeface="+mn-lt"/>
              </a:rPr>
              <a:t> μπορούν να χρησιμοποιηθούν για σηματοδότηση μεταξύ διεργασιών, παρέχοντας έναν τρόπο επικοινωνίας των νημάτων σε διαφορετικές διεργασίες. Ωστόσο, είναι ζωτικής σημασίας ο χειρισμός της ασφάλειας και η σωστή διαχείριση των αντικειμένων συμβάντων.</a:t>
            </a:r>
            <a:endParaRPr lang="el"/>
          </a:p>
          <a:p>
            <a:pPr marL="285750" indent="-285750">
              <a:buFont typeface="Arial"/>
              <a:buChar char="•"/>
            </a:pPr>
            <a:br>
              <a:rPr lang="en-US"/>
            </a:br>
            <a:endParaRPr lang="en-US">
              <a:ea typeface="Calibri"/>
              <a:cs typeface="Calibri"/>
            </a:endParaRPr>
          </a:p>
          <a:p>
            <a:endParaRPr lang="el-GR">
              <a:ea typeface="Calibri"/>
              <a:cs typeface="Calibri"/>
            </a:endParaRPr>
          </a:p>
        </p:txBody>
      </p:sp>
      <p:pic>
        <p:nvPicPr>
          <p:cNvPr id="4" name="Picture 3">
            <a:extLst>
              <a:ext uri="{FF2B5EF4-FFF2-40B4-BE49-F238E27FC236}">
                <a16:creationId xmlns:a16="http://schemas.microsoft.com/office/drawing/2014/main" id="{015D8083-19CC-8552-B064-D0A5AE7F229F}"/>
              </a:ext>
            </a:extLst>
          </p:cNvPr>
          <p:cNvPicPr>
            <a:picLocks noChangeAspect="1"/>
          </p:cNvPicPr>
          <p:nvPr/>
        </p:nvPicPr>
        <p:blipFill>
          <a:blip r:embed="rId2"/>
          <a:stretch>
            <a:fillRect/>
          </a:stretch>
        </p:blipFill>
        <p:spPr>
          <a:xfrm>
            <a:off x="9588565" y="56113"/>
            <a:ext cx="2457450" cy="771525"/>
          </a:xfrm>
          <a:prstGeom prst="rect">
            <a:avLst/>
          </a:prstGeom>
        </p:spPr>
      </p:pic>
    </p:spTree>
    <p:extLst>
      <p:ext uri="{BB962C8B-B14F-4D97-AF65-F5344CB8AC3E}">
        <p14:creationId xmlns:p14="http://schemas.microsoft.com/office/powerpoint/2010/main" val="7276093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69585-7F2E-9485-9DF5-AFAEE7EBEC91}"/>
              </a:ext>
            </a:extLst>
          </p:cNvPr>
          <p:cNvSpPr>
            <a:spLocks noGrp="1"/>
          </p:cNvSpPr>
          <p:nvPr>
            <p:ph type="title"/>
          </p:nvPr>
        </p:nvSpPr>
        <p:spPr>
          <a:xfrm>
            <a:off x="496843" y="513868"/>
            <a:ext cx="3052293" cy="859700"/>
          </a:xfrm>
        </p:spPr>
        <p:txBody>
          <a:bodyPr vert="horz" lIns="91440" tIns="45720" rIns="91440" bIns="45720" rtlCol="0" anchor="t">
            <a:normAutofit/>
          </a:bodyPr>
          <a:lstStyle/>
          <a:p>
            <a:pPr algn="r"/>
            <a:r>
              <a:rPr lang="en-US" sz="4000">
                <a:cs typeface="Calibri Light"/>
              </a:rPr>
              <a:t>Event</a:t>
            </a:r>
          </a:p>
        </p:txBody>
      </p:sp>
      <p:pic>
        <p:nvPicPr>
          <p:cNvPr id="13" name="Content Placeholder 12" descr="A screen shot of a computer program&#10;&#10;Description automatically generated">
            <a:extLst>
              <a:ext uri="{FF2B5EF4-FFF2-40B4-BE49-F238E27FC236}">
                <a16:creationId xmlns:a16="http://schemas.microsoft.com/office/drawing/2014/main" id="{E6119FE1-CB4D-34A8-EF23-05B6D625B7E9}"/>
              </a:ext>
            </a:extLst>
          </p:cNvPr>
          <p:cNvPicPr>
            <a:picLocks noGrp="1" noChangeAspect="1"/>
          </p:cNvPicPr>
          <p:nvPr>
            <p:ph idx="1"/>
          </p:nvPr>
        </p:nvPicPr>
        <p:blipFill>
          <a:blip r:embed="rId2"/>
          <a:stretch>
            <a:fillRect/>
          </a:stretch>
        </p:blipFill>
        <p:spPr>
          <a:xfrm>
            <a:off x="5048066" y="359381"/>
            <a:ext cx="6771023" cy="5991509"/>
          </a:xfrm>
        </p:spPr>
      </p:pic>
      <p:sp>
        <p:nvSpPr>
          <p:cNvPr id="7" name="TextBox 6">
            <a:extLst>
              <a:ext uri="{FF2B5EF4-FFF2-40B4-BE49-F238E27FC236}">
                <a16:creationId xmlns:a16="http://schemas.microsoft.com/office/drawing/2014/main" id="{037D873C-D48F-B338-51BE-3545357350EC}"/>
              </a:ext>
            </a:extLst>
          </p:cNvPr>
          <p:cNvSpPr txBox="1"/>
          <p:nvPr/>
        </p:nvSpPr>
        <p:spPr>
          <a:xfrm>
            <a:off x="233543" y="4639930"/>
            <a:ext cx="356540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a:cs typeface="Calibri"/>
              </a:rPr>
              <a:t>Output:</a:t>
            </a:r>
            <a:endParaRPr lang="en-GB"/>
          </a:p>
        </p:txBody>
      </p:sp>
      <p:pic>
        <p:nvPicPr>
          <p:cNvPr id="14" name="Picture 13">
            <a:extLst>
              <a:ext uri="{FF2B5EF4-FFF2-40B4-BE49-F238E27FC236}">
                <a16:creationId xmlns:a16="http://schemas.microsoft.com/office/drawing/2014/main" id="{7F9F91A3-8132-BF73-591F-7C5AA80C8CBF}"/>
              </a:ext>
            </a:extLst>
          </p:cNvPr>
          <p:cNvPicPr>
            <a:picLocks noChangeAspect="1"/>
          </p:cNvPicPr>
          <p:nvPr/>
        </p:nvPicPr>
        <p:blipFill>
          <a:blip r:embed="rId3"/>
          <a:stretch>
            <a:fillRect/>
          </a:stretch>
        </p:blipFill>
        <p:spPr>
          <a:xfrm>
            <a:off x="127037" y="5375865"/>
            <a:ext cx="3910345" cy="483338"/>
          </a:xfrm>
          <a:prstGeom prst="rect">
            <a:avLst/>
          </a:prstGeom>
        </p:spPr>
      </p:pic>
    </p:spTree>
    <p:extLst>
      <p:ext uri="{BB962C8B-B14F-4D97-AF65-F5344CB8AC3E}">
        <p14:creationId xmlns:p14="http://schemas.microsoft.com/office/powerpoint/2010/main" val="7030143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CD6DA-E67C-890A-09F6-120390856B25}"/>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GB"/>
              <a:t>Interlock</a:t>
            </a:r>
            <a:endParaRPr lang="en-GB">
              <a:cs typeface="Calibri Light"/>
            </a:endParaRPr>
          </a:p>
        </p:txBody>
      </p:sp>
      <p:sp>
        <p:nvSpPr>
          <p:cNvPr id="10" name="TextBox 9">
            <a:extLst>
              <a:ext uri="{FF2B5EF4-FFF2-40B4-BE49-F238E27FC236}">
                <a16:creationId xmlns:a16="http://schemas.microsoft.com/office/drawing/2014/main" id="{C0FBDF95-FEA0-CF21-6802-260AD4444E17}"/>
              </a:ext>
            </a:extLst>
          </p:cNvPr>
          <p:cNvSpPr txBox="1"/>
          <p:nvPr/>
        </p:nvSpPr>
        <p:spPr>
          <a:xfrm>
            <a:off x="1956739" y="1905329"/>
            <a:ext cx="8278518" cy="48320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just">
              <a:buFont typeface="Arial"/>
              <a:buChar char="•"/>
            </a:pPr>
            <a:r>
              <a:rPr lang="el-GR" sz="2800" b="1" dirty="0">
                <a:ea typeface="+mn-lt"/>
                <a:cs typeface="+mn-lt"/>
              </a:rPr>
              <a:t>Λειτουργία:</a:t>
            </a:r>
            <a:r>
              <a:rPr lang="el-GR" sz="2800" dirty="0">
                <a:ea typeface="+mn-lt"/>
                <a:cs typeface="+mn-lt"/>
              </a:rPr>
              <a:t> Οι ατομικές λειτουργίες (όπως η </a:t>
            </a:r>
            <a:r>
              <a:rPr lang="el-GR" sz="2800" b="1" dirty="0" err="1">
                <a:latin typeface="Consolas"/>
                <a:ea typeface="+mn-lt"/>
                <a:cs typeface="+mn-lt"/>
              </a:rPr>
              <a:t>InterlockedIncrement</a:t>
            </a:r>
            <a:r>
              <a:rPr lang="el-GR" sz="2800" dirty="0">
                <a:ea typeface="+mn-lt"/>
                <a:cs typeface="+mn-lt"/>
              </a:rPr>
              <a:t>) είναι λειτουργίες που εκτελούνται ατομικά χωρίς διακοπή από άλλα νήματα. Διασφαλίζουν ότι δεν θα εμφανιστούν αντιφάσεις κατά την αύξηση ή μείωση μιας μεταβλητής από πολλαπλά νήματα.</a:t>
            </a:r>
            <a:endParaRPr lang="en-US" sz="2800" dirty="0">
              <a:ea typeface="+mn-lt"/>
              <a:cs typeface="+mn-lt"/>
            </a:endParaRPr>
          </a:p>
          <a:p>
            <a:pPr marL="285750" indent="-285750">
              <a:buFont typeface="Arial"/>
              <a:buChar char="•"/>
            </a:pPr>
            <a:endParaRPr lang="el-GR" sz="2800">
              <a:ea typeface="+mn-lt"/>
              <a:cs typeface="+mn-lt"/>
            </a:endParaRPr>
          </a:p>
          <a:p>
            <a:pPr marL="285750" indent="-285750" algn="just">
              <a:buFont typeface="Arial"/>
              <a:buChar char="•"/>
            </a:pPr>
            <a:r>
              <a:rPr lang="el-GR" sz="2800" b="1" dirty="0">
                <a:ea typeface="+mn-lt"/>
                <a:cs typeface="+mn-lt"/>
              </a:rPr>
              <a:t>Παράδειγμα:</a:t>
            </a:r>
            <a:r>
              <a:rPr lang="el-GR" sz="2800" dirty="0">
                <a:ea typeface="+mn-lt"/>
                <a:cs typeface="+mn-lt"/>
              </a:rPr>
              <a:t> Χρησιμοποιείται για την αποφυγή ανταγωνισμού για την πρόσβαση σε μεταβλητές που μπορεί να αυξομειώνονται από πολλά νήματα.</a:t>
            </a:r>
          </a:p>
          <a:p>
            <a:endParaRPr lang="el-GR" sz="2800">
              <a:cs typeface="Calibri"/>
            </a:endParaRPr>
          </a:p>
        </p:txBody>
      </p:sp>
      <p:pic>
        <p:nvPicPr>
          <p:cNvPr id="4" name="Picture 3">
            <a:extLst>
              <a:ext uri="{FF2B5EF4-FFF2-40B4-BE49-F238E27FC236}">
                <a16:creationId xmlns:a16="http://schemas.microsoft.com/office/drawing/2014/main" id="{3DBFEEE1-E399-6DFD-CB7A-C3E3CEBFA260}"/>
              </a:ext>
            </a:extLst>
          </p:cNvPr>
          <p:cNvPicPr>
            <a:picLocks noChangeAspect="1"/>
          </p:cNvPicPr>
          <p:nvPr/>
        </p:nvPicPr>
        <p:blipFill>
          <a:blip r:embed="rId2"/>
          <a:stretch>
            <a:fillRect/>
          </a:stretch>
        </p:blipFill>
        <p:spPr>
          <a:xfrm>
            <a:off x="9663209" y="56113"/>
            <a:ext cx="2457450" cy="771525"/>
          </a:xfrm>
          <a:prstGeom prst="rect">
            <a:avLst/>
          </a:prstGeom>
        </p:spPr>
      </p:pic>
    </p:spTree>
    <p:extLst>
      <p:ext uri="{BB962C8B-B14F-4D97-AF65-F5344CB8AC3E}">
        <p14:creationId xmlns:p14="http://schemas.microsoft.com/office/powerpoint/2010/main" val="1092984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CD6DA-E67C-890A-09F6-120390856B25}"/>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GB"/>
              <a:t>Interlock Restrictions</a:t>
            </a:r>
            <a:endParaRPr lang="en-GB">
              <a:cs typeface="Calibri Light"/>
            </a:endParaRPr>
          </a:p>
        </p:txBody>
      </p:sp>
      <p:sp>
        <p:nvSpPr>
          <p:cNvPr id="10" name="TextBox 9">
            <a:extLst>
              <a:ext uri="{FF2B5EF4-FFF2-40B4-BE49-F238E27FC236}">
                <a16:creationId xmlns:a16="http://schemas.microsoft.com/office/drawing/2014/main" id="{C0FBDF95-FEA0-CF21-6802-260AD4444E17}"/>
              </a:ext>
            </a:extLst>
          </p:cNvPr>
          <p:cNvSpPr txBox="1"/>
          <p:nvPr/>
        </p:nvSpPr>
        <p:spPr>
          <a:xfrm>
            <a:off x="1814972" y="1985073"/>
            <a:ext cx="8278518" cy="38472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just">
              <a:buFont typeface="Arial"/>
              <a:buChar char="•"/>
            </a:pPr>
            <a:r>
              <a:rPr lang="el" dirty="0">
                <a:latin typeface="Consolas"/>
                <a:ea typeface="+mn-lt"/>
                <a:cs typeface="+mn-lt"/>
              </a:rPr>
              <a:t>Περιορισμένες λειτουργίες:
Θεώρηση: Τα </a:t>
            </a:r>
            <a:r>
              <a:rPr lang="el" dirty="0" err="1">
                <a:latin typeface="Consolas"/>
                <a:ea typeface="+mn-lt"/>
                <a:cs typeface="+mn-lt"/>
              </a:rPr>
              <a:t>interlocks</a:t>
            </a:r>
            <a:r>
              <a:rPr lang="el" dirty="0">
                <a:latin typeface="Consolas"/>
                <a:ea typeface="+mn-lt"/>
                <a:cs typeface="+mn-lt"/>
              </a:rPr>
              <a:t> συναρτήσεις περιορίζονται σε συγκεκριμένες ατομικές λειτουργίες (π.χ. αύξηση, μείωση). Είναι κατάλληλα για απλές λειτουργίες σε κοινόχρηστες μεταβλητές, αλλά ενδέχεται να μην καλύπτουν πιο σύνθετες ανάγκες συγχρονισμού.</a:t>
            </a:r>
            <a:endParaRPr lang="en-US" dirty="0">
              <a:ea typeface="Calibri" panose="020F0502020204030204"/>
              <a:cs typeface="Calibri" panose="020F0502020204030204"/>
            </a:endParaRPr>
          </a:p>
          <a:p>
            <a:endParaRPr lang="el">
              <a:latin typeface="Consolas"/>
              <a:ea typeface="+mn-lt"/>
              <a:cs typeface="+mn-lt"/>
            </a:endParaRPr>
          </a:p>
          <a:p>
            <a:pPr marL="285750" indent="-285750" algn="just">
              <a:buFont typeface="Arial"/>
              <a:buChar char="•"/>
            </a:pPr>
            <a:r>
              <a:rPr lang="el" dirty="0">
                <a:latin typeface="Consolas"/>
                <a:ea typeface="+mn-lt"/>
                <a:cs typeface="+mn-lt"/>
              </a:rPr>
              <a:t>Χωρίς αποκλεισμό:
Σημείωση: Τα </a:t>
            </a:r>
            <a:r>
              <a:rPr lang="el" dirty="0" err="1">
                <a:latin typeface="Consolas"/>
                <a:ea typeface="+mn-lt"/>
                <a:cs typeface="+mn-lt"/>
              </a:rPr>
              <a:t>interlocks</a:t>
            </a:r>
            <a:r>
              <a:rPr lang="el" dirty="0">
                <a:latin typeface="Consolas"/>
                <a:ea typeface="+mn-lt"/>
                <a:cs typeface="+mn-lt"/>
              </a:rPr>
              <a:t> λειτουργίες δεν παρέχουν τρόπο αποκλεισμού ή συγχρονισμού νημάτων. Χρησιμοποιούνται για ατομικές λειτουργίες χαμηλού επιπέδου και δεν αποτελούν ολοκληρωμένο μηχανισμό συγχρονισμού.</a:t>
            </a:r>
            <a:endParaRPr lang="el">
              <a:ea typeface="Calibri" panose="020F0502020204030204"/>
              <a:cs typeface="Calibri" panose="020F0502020204030204"/>
            </a:endParaRPr>
          </a:p>
          <a:p>
            <a:endParaRPr lang="el-GR" sz="2800">
              <a:cs typeface="Calibri"/>
            </a:endParaRPr>
          </a:p>
        </p:txBody>
      </p:sp>
      <p:pic>
        <p:nvPicPr>
          <p:cNvPr id="4" name="Picture 3">
            <a:extLst>
              <a:ext uri="{FF2B5EF4-FFF2-40B4-BE49-F238E27FC236}">
                <a16:creationId xmlns:a16="http://schemas.microsoft.com/office/drawing/2014/main" id="{8981CAC6-8FA9-20E5-6227-298ED7C60E7D}"/>
              </a:ext>
            </a:extLst>
          </p:cNvPr>
          <p:cNvPicPr>
            <a:picLocks noChangeAspect="1"/>
          </p:cNvPicPr>
          <p:nvPr/>
        </p:nvPicPr>
        <p:blipFill>
          <a:blip r:embed="rId2"/>
          <a:stretch>
            <a:fillRect/>
          </a:stretch>
        </p:blipFill>
        <p:spPr>
          <a:xfrm>
            <a:off x="9551242" y="141417"/>
            <a:ext cx="2457450" cy="771525"/>
          </a:xfrm>
          <a:prstGeom prst="rect">
            <a:avLst/>
          </a:prstGeom>
        </p:spPr>
      </p:pic>
    </p:spTree>
    <p:extLst>
      <p:ext uri="{BB962C8B-B14F-4D97-AF65-F5344CB8AC3E}">
        <p14:creationId xmlns:p14="http://schemas.microsoft.com/office/powerpoint/2010/main" val="20304370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69585-7F2E-9485-9DF5-AFAEE7EBEC91}"/>
              </a:ext>
            </a:extLst>
          </p:cNvPr>
          <p:cNvSpPr>
            <a:spLocks noGrp="1"/>
          </p:cNvSpPr>
          <p:nvPr>
            <p:ph type="title"/>
          </p:nvPr>
        </p:nvSpPr>
        <p:spPr>
          <a:xfrm>
            <a:off x="496843" y="513868"/>
            <a:ext cx="3052293" cy="859700"/>
          </a:xfrm>
        </p:spPr>
        <p:txBody>
          <a:bodyPr vert="horz" lIns="91440" tIns="45720" rIns="91440" bIns="45720" rtlCol="0" anchor="t">
            <a:normAutofit/>
          </a:bodyPr>
          <a:lstStyle/>
          <a:p>
            <a:pPr algn="r"/>
            <a:r>
              <a:rPr lang="en-US" sz="4000">
                <a:cs typeface="Calibri Light"/>
              </a:rPr>
              <a:t>Interlock</a:t>
            </a:r>
          </a:p>
        </p:txBody>
      </p:sp>
      <p:sp>
        <p:nvSpPr>
          <p:cNvPr id="7" name="TextBox 6">
            <a:extLst>
              <a:ext uri="{FF2B5EF4-FFF2-40B4-BE49-F238E27FC236}">
                <a16:creationId xmlns:a16="http://schemas.microsoft.com/office/drawing/2014/main" id="{037D873C-D48F-B338-51BE-3545357350EC}"/>
              </a:ext>
            </a:extLst>
          </p:cNvPr>
          <p:cNvSpPr txBox="1"/>
          <p:nvPr/>
        </p:nvSpPr>
        <p:spPr>
          <a:xfrm>
            <a:off x="233543" y="4639930"/>
            <a:ext cx="356540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a:cs typeface="Calibri"/>
              </a:rPr>
              <a:t>Output:</a:t>
            </a:r>
            <a:endParaRPr lang="en-GB"/>
          </a:p>
        </p:txBody>
      </p:sp>
      <p:pic>
        <p:nvPicPr>
          <p:cNvPr id="4" name="Picture 3" descr="A computer screen shot of a program&#10;&#10;Description automatically generated">
            <a:extLst>
              <a:ext uri="{FF2B5EF4-FFF2-40B4-BE49-F238E27FC236}">
                <a16:creationId xmlns:a16="http://schemas.microsoft.com/office/drawing/2014/main" id="{7828FDB6-3817-231B-96AC-A9F746E58ED8}"/>
              </a:ext>
            </a:extLst>
          </p:cNvPr>
          <p:cNvPicPr>
            <a:picLocks noChangeAspect="1"/>
          </p:cNvPicPr>
          <p:nvPr/>
        </p:nvPicPr>
        <p:blipFill>
          <a:blip r:embed="rId2"/>
          <a:stretch>
            <a:fillRect/>
          </a:stretch>
        </p:blipFill>
        <p:spPr>
          <a:xfrm>
            <a:off x="4676173" y="14902"/>
            <a:ext cx="7430946" cy="6828198"/>
          </a:xfrm>
          <a:prstGeom prst="rect">
            <a:avLst/>
          </a:prstGeom>
        </p:spPr>
      </p:pic>
      <p:pic>
        <p:nvPicPr>
          <p:cNvPr id="6" name="Picture 5">
            <a:extLst>
              <a:ext uri="{FF2B5EF4-FFF2-40B4-BE49-F238E27FC236}">
                <a16:creationId xmlns:a16="http://schemas.microsoft.com/office/drawing/2014/main" id="{B0172426-A96A-BD81-EC8D-85803F79E306}"/>
              </a:ext>
            </a:extLst>
          </p:cNvPr>
          <p:cNvPicPr>
            <a:picLocks noChangeAspect="1"/>
          </p:cNvPicPr>
          <p:nvPr/>
        </p:nvPicPr>
        <p:blipFill>
          <a:blip r:embed="rId3"/>
          <a:stretch>
            <a:fillRect/>
          </a:stretch>
        </p:blipFill>
        <p:spPr>
          <a:xfrm>
            <a:off x="125818" y="5042626"/>
            <a:ext cx="4310796" cy="443773"/>
          </a:xfrm>
          <a:prstGeom prst="rect">
            <a:avLst/>
          </a:prstGeom>
        </p:spPr>
      </p:pic>
    </p:spTree>
    <p:extLst>
      <p:ext uri="{BB962C8B-B14F-4D97-AF65-F5344CB8AC3E}">
        <p14:creationId xmlns:p14="http://schemas.microsoft.com/office/powerpoint/2010/main" val="14136390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CD6DA-E67C-890A-09F6-120390856B25}"/>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GB"/>
              <a:t>Critical Sections</a:t>
            </a:r>
            <a:endParaRPr lang="en-US"/>
          </a:p>
        </p:txBody>
      </p:sp>
      <p:sp>
        <p:nvSpPr>
          <p:cNvPr id="10" name="TextBox 9">
            <a:extLst>
              <a:ext uri="{FF2B5EF4-FFF2-40B4-BE49-F238E27FC236}">
                <a16:creationId xmlns:a16="http://schemas.microsoft.com/office/drawing/2014/main" id="{C0FBDF95-FEA0-CF21-6802-260AD4444E17}"/>
              </a:ext>
            </a:extLst>
          </p:cNvPr>
          <p:cNvSpPr txBox="1"/>
          <p:nvPr/>
        </p:nvSpPr>
        <p:spPr>
          <a:xfrm>
            <a:off x="1956739" y="2027625"/>
            <a:ext cx="8278518"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just">
              <a:buFont typeface="Arial"/>
              <a:buChar char="•"/>
            </a:pPr>
            <a:r>
              <a:rPr lang="el-GR" sz="2800" b="1" dirty="0">
                <a:ea typeface="+mn-lt"/>
                <a:cs typeface="+mn-lt"/>
              </a:rPr>
              <a:t>Λειτουργία: </a:t>
            </a:r>
            <a:r>
              <a:rPr lang="el-GR" sz="2800" dirty="0">
                <a:ea typeface="+mn-lt"/>
                <a:cs typeface="+mn-lt"/>
              </a:rPr>
              <a:t> Ένα </a:t>
            </a:r>
            <a:r>
              <a:rPr lang="el-GR" sz="2800" dirty="0" err="1">
                <a:ea typeface="+mn-lt"/>
                <a:cs typeface="+mn-lt"/>
              </a:rPr>
              <a:t>Critical</a:t>
            </a:r>
            <a:r>
              <a:rPr lang="el-GR" sz="2800" dirty="0">
                <a:ea typeface="+mn-lt"/>
                <a:cs typeface="+mn-lt"/>
              </a:rPr>
              <a:t> </a:t>
            </a:r>
            <a:r>
              <a:rPr lang="el-GR" sz="2800" dirty="0" err="1">
                <a:ea typeface="+mn-lt"/>
                <a:cs typeface="+mn-lt"/>
              </a:rPr>
              <a:t>Section</a:t>
            </a:r>
            <a:r>
              <a:rPr lang="el-GR" sz="2800" dirty="0">
                <a:ea typeface="+mn-lt"/>
                <a:cs typeface="+mn-lt"/>
              </a:rPr>
              <a:t> είναι ένα τμήμα του κώδικα που πρέπει να εκτελείται ατομικά από ένα μόνο νήμα. Χρησιμοποιείται για να αποφεύγεται ο ανταγωνισμός για την πρόσβαση σε κοινούς πόρους.</a:t>
            </a:r>
            <a:endParaRPr lang="en-US" sz="2800" dirty="0">
              <a:ea typeface="+mn-lt"/>
              <a:cs typeface="+mn-lt"/>
            </a:endParaRPr>
          </a:p>
          <a:p>
            <a:pPr marL="285750" indent="-285750">
              <a:buFont typeface="Arial"/>
              <a:buChar char="•"/>
            </a:pPr>
            <a:endParaRPr lang="el-GR" sz="2800">
              <a:ea typeface="+mn-lt"/>
              <a:cs typeface="+mn-lt"/>
            </a:endParaRPr>
          </a:p>
          <a:p>
            <a:pPr marL="285750" indent="-285750" algn="just">
              <a:buFont typeface="Arial"/>
              <a:buChar char="•"/>
            </a:pPr>
            <a:r>
              <a:rPr lang="el-GR" sz="2800" b="1" dirty="0">
                <a:ea typeface="+mn-lt"/>
                <a:cs typeface="+mn-lt"/>
              </a:rPr>
              <a:t>Παράδειγμα:</a:t>
            </a:r>
            <a:r>
              <a:rPr lang="el-GR" sz="2800" dirty="0">
                <a:ea typeface="+mn-lt"/>
                <a:cs typeface="+mn-lt"/>
              </a:rPr>
              <a:t> Μια συνάρτηση που περιέχει ευαίσθητο κώδικα που πρέπει να εκτελείται από ένα νήμα τη φορά.</a:t>
            </a:r>
            <a:endParaRPr lang="el-GR" sz="2800" dirty="0">
              <a:ea typeface="Calibri" panose="020F0502020204030204"/>
              <a:cs typeface="Calibri" panose="020F0502020204030204"/>
            </a:endParaRPr>
          </a:p>
          <a:p>
            <a:endParaRPr lang="el-GR" sz="2800">
              <a:cs typeface="Calibri"/>
            </a:endParaRPr>
          </a:p>
        </p:txBody>
      </p:sp>
      <p:pic>
        <p:nvPicPr>
          <p:cNvPr id="4" name="Picture 3">
            <a:extLst>
              <a:ext uri="{FF2B5EF4-FFF2-40B4-BE49-F238E27FC236}">
                <a16:creationId xmlns:a16="http://schemas.microsoft.com/office/drawing/2014/main" id="{CD76F6BC-8149-D359-D2D5-3DFBC76C2443}"/>
              </a:ext>
            </a:extLst>
          </p:cNvPr>
          <p:cNvPicPr>
            <a:picLocks noChangeAspect="1"/>
          </p:cNvPicPr>
          <p:nvPr/>
        </p:nvPicPr>
        <p:blipFill>
          <a:blip r:embed="rId2"/>
          <a:stretch>
            <a:fillRect/>
          </a:stretch>
        </p:blipFill>
        <p:spPr>
          <a:xfrm>
            <a:off x="9731523" y="88532"/>
            <a:ext cx="2457450" cy="771525"/>
          </a:xfrm>
          <a:prstGeom prst="rect">
            <a:avLst/>
          </a:prstGeom>
        </p:spPr>
      </p:pic>
    </p:spTree>
    <p:extLst>
      <p:ext uri="{BB962C8B-B14F-4D97-AF65-F5344CB8AC3E}">
        <p14:creationId xmlns:p14="http://schemas.microsoft.com/office/powerpoint/2010/main" val="37287219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CD6DA-E67C-890A-09F6-120390856B25}"/>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GB"/>
              <a:t>Critical Sections Restrictions</a:t>
            </a:r>
            <a:endParaRPr lang="en-US"/>
          </a:p>
        </p:txBody>
      </p:sp>
      <p:sp>
        <p:nvSpPr>
          <p:cNvPr id="10" name="TextBox 9">
            <a:extLst>
              <a:ext uri="{FF2B5EF4-FFF2-40B4-BE49-F238E27FC236}">
                <a16:creationId xmlns:a16="http://schemas.microsoft.com/office/drawing/2014/main" id="{C0FBDF95-FEA0-CF21-6802-260AD4444E17}"/>
              </a:ext>
            </a:extLst>
          </p:cNvPr>
          <p:cNvSpPr txBox="1"/>
          <p:nvPr/>
        </p:nvSpPr>
        <p:spPr>
          <a:xfrm>
            <a:off x="1620041" y="1859276"/>
            <a:ext cx="8278518" cy="40318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just">
              <a:buFont typeface="Arial"/>
              <a:buChar char="•"/>
            </a:pPr>
            <a:r>
              <a:rPr lang="el" sz="1600" dirty="0">
                <a:latin typeface="Consolas"/>
                <a:ea typeface="+mn-lt"/>
                <a:cs typeface="+mn-lt"/>
              </a:rPr>
              <a:t>Πεδίο ενιαίας διαδικασίας:
Περιορισμός: Τα </a:t>
            </a:r>
            <a:r>
              <a:rPr lang="el" sz="1600" dirty="0" err="1">
                <a:latin typeface="Consolas"/>
                <a:ea typeface="+mn-lt"/>
                <a:cs typeface="+mn-lt"/>
              </a:rPr>
              <a:t>critical</a:t>
            </a:r>
            <a:r>
              <a:rPr lang="el" sz="1600" dirty="0">
                <a:latin typeface="Consolas"/>
                <a:ea typeface="+mn-lt"/>
                <a:cs typeface="+mn-lt"/>
              </a:rPr>
              <a:t> </a:t>
            </a:r>
            <a:r>
              <a:rPr lang="el" sz="1600" dirty="0" err="1">
                <a:latin typeface="Consolas"/>
                <a:ea typeface="+mn-lt"/>
                <a:cs typeface="+mn-lt"/>
              </a:rPr>
              <a:t>sections</a:t>
            </a:r>
            <a:r>
              <a:rPr lang="el" sz="1600" dirty="0">
                <a:latin typeface="Consolas"/>
                <a:ea typeface="+mn-lt"/>
                <a:cs typeface="+mn-lt"/>
              </a:rPr>
              <a:t> περιορίζονται σε μία μόνο διαδικασία. Είναι κατάλληλα για συγχρονισμό νημάτων εντός της ίδιας διαδικασίας, αλλά δεν μπορούν να χρησιμοποιηθούν απευθείας για συγχρονισμό μεταξύ διεργασιών.</a:t>
            </a:r>
            <a:endParaRPr lang="en-US" dirty="0">
              <a:ea typeface="Calibri" panose="020F0502020204030204"/>
              <a:cs typeface="Calibri" panose="020F0502020204030204"/>
            </a:endParaRPr>
          </a:p>
          <a:p>
            <a:pPr marL="285750" indent="-285750">
              <a:buFont typeface="Arial"/>
              <a:buChar char="•"/>
            </a:pPr>
            <a:endParaRPr lang="el" sz="1600">
              <a:latin typeface="Consolas"/>
              <a:ea typeface="+mn-lt"/>
              <a:cs typeface="+mn-lt"/>
            </a:endParaRPr>
          </a:p>
          <a:p>
            <a:pPr marL="285750" indent="-285750" algn="just">
              <a:buFont typeface="Arial"/>
              <a:buChar char="•"/>
            </a:pPr>
            <a:r>
              <a:rPr lang="el" sz="1600" dirty="0">
                <a:latin typeface="Consolas"/>
                <a:ea typeface="+mn-lt"/>
                <a:cs typeface="+mn-lt"/>
              </a:rPr>
              <a:t>Χωρίς κληρονομικότητα:
Περιορισμός: Τα </a:t>
            </a:r>
            <a:r>
              <a:rPr lang="el" sz="1600" dirty="0" err="1">
                <a:latin typeface="Consolas"/>
                <a:ea typeface="+mn-lt"/>
                <a:cs typeface="+mn-lt"/>
              </a:rPr>
              <a:t>critical</a:t>
            </a:r>
            <a:r>
              <a:rPr lang="el" sz="1600" dirty="0">
                <a:latin typeface="Consolas"/>
                <a:ea typeface="+mn-lt"/>
                <a:cs typeface="+mn-lt"/>
              </a:rPr>
              <a:t> </a:t>
            </a:r>
            <a:r>
              <a:rPr lang="el" sz="1600" dirty="0" err="1">
                <a:latin typeface="Consolas"/>
                <a:ea typeface="+mn-lt"/>
                <a:cs typeface="+mn-lt"/>
              </a:rPr>
              <a:t>sections</a:t>
            </a:r>
            <a:r>
              <a:rPr lang="el" sz="1600" dirty="0">
                <a:latin typeface="Consolas"/>
                <a:ea typeface="+mn-lt"/>
                <a:cs typeface="+mn-lt"/>
              </a:rPr>
              <a:t> δεν μπορούν να κληρονομηθούν από θυγατρικές διεργασίες. Εάν απαιτείται συγχρονισμός μεταξύ των διεργασιών, θα πρέπει να χρησιμοποιηθούν άλλοι μηχανισμοί όπως </a:t>
            </a:r>
            <a:r>
              <a:rPr lang="el" sz="1600" dirty="0" err="1">
                <a:latin typeface="Consolas"/>
                <a:ea typeface="+mn-lt"/>
                <a:cs typeface="+mn-lt"/>
              </a:rPr>
              <a:t>mutexes</a:t>
            </a:r>
            <a:r>
              <a:rPr lang="el" sz="1600" dirty="0">
                <a:latin typeface="Consolas"/>
                <a:ea typeface="+mn-lt"/>
                <a:cs typeface="+mn-lt"/>
              </a:rPr>
              <a:t> ή σηματοφόροι.</a:t>
            </a:r>
            <a:endParaRPr lang="el" dirty="0">
              <a:ea typeface="Calibri" panose="020F0502020204030204"/>
              <a:cs typeface="Calibri" panose="020F0502020204030204"/>
            </a:endParaRPr>
          </a:p>
          <a:p>
            <a:endParaRPr lang="el" sz="1600">
              <a:latin typeface="Consolas"/>
              <a:ea typeface="+mn-lt"/>
              <a:cs typeface="+mn-lt"/>
            </a:endParaRPr>
          </a:p>
          <a:p>
            <a:pPr marL="285750" indent="-285750" algn="just">
              <a:buFont typeface="Arial"/>
              <a:buChar char="•"/>
            </a:pPr>
            <a:r>
              <a:rPr lang="el" sz="1600" dirty="0">
                <a:latin typeface="Consolas"/>
                <a:ea typeface="+mn-lt"/>
                <a:cs typeface="+mn-lt"/>
              </a:rPr>
              <a:t>Αναδρομικό κλείδωμα:
Θεώρηση: Τα </a:t>
            </a:r>
            <a:r>
              <a:rPr lang="el" sz="1600" dirty="0" err="1">
                <a:latin typeface="Consolas"/>
                <a:ea typeface="+mn-lt"/>
                <a:cs typeface="+mn-lt"/>
              </a:rPr>
              <a:t>critical</a:t>
            </a:r>
            <a:r>
              <a:rPr lang="el" sz="1600" dirty="0">
                <a:latin typeface="Consolas"/>
                <a:ea typeface="+mn-lt"/>
                <a:cs typeface="+mn-lt"/>
              </a:rPr>
              <a:t> </a:t>
            </a:r>
            <a:r>
              <a:rPr lang="el" sz="1600" dirty="0" err="1">
                <a:latin typeface="Consolas"/>
                <a:ea typeface="+mn-lt"/>
                <a:cs typeface="+mn-lt"/>
              </a:rPr>
              <a:t>sections</a:t>
            </a:r>
            <a:r>
              <a:rPr lang="el" sz="1600" dirty="0">
                <a:latin typeface="Consolas"/>
                <a:ea typeface="+mn-lt"/>
                <a:cs typeface="+mn-lt"/>
              </a:rPr>
              <a:t> υποστηρίζουν αναδρομικό κλείδωμα από το ίδιο νήμα, το οποίο μπορεί να είναι πλεονέκτημα σε ορισμένα σενάρια. Ωστόσο, πρέπει να ληφθεί μέριμνα για να αποφευχθούν πιθανά αδιέξοδα.</a:t>
            </a:r>
            <a:endParaRPr lang="el" sz="1600" dirty="0">
              <a:latin typeface="Consolas"/>
              <a:ea typeface="Calibri" panose="020F0502020204030204"/>
              <a:cs typeface="Calibri"/>
            </a:endParaRPr>
          </a:p>
        </p:txBody>
      </p:sp>
      <p:pic>
        <p:nvPicPr>
          <p:cNvPr id="4" name="Picture 3">
            <a:extLst>
              <a:ext uri="{FF2B5EF4-FFF2-40B4-BE49-F238E27FC236}">
                <a16:creationId xmlns:a16="http://schemas.microsoft.com/office/drawing/2014/main" id="{370002B3-5F88-1347-F752-D274C111CAA8}"/>
              </a:ext>
            </a:extLst>
          </p:cNvPr>
          <p:cNvPicPr>
            <a:picLocks noChangeAspect="1"/>
          </p:cNvPicPr>
          <p:nvPr/>
        </p:nvPicPr>
        <p:blipFill>
          <a:blip r:embed="rId2"/>
          <a:stretch>
            <a:fillRect/>
          </a:stretch>
        </p:blipFill>
        <p:spPr>
          <a:xfrm>
            <a:off x="9653879" y="56113"/>
            <a:ext cx="2457450" cy="771525"/>
          </a:xfrm>
          <a:prstGeom prst="rect">
            <a:avLst/>
          </a:prstGeom>
        </p:spPr>
      </p:pic>
    </p:spTree>
    <p:extLst>
      <p:ext uri="{BB962C8B-B14F-4D97-AF65-F5344CB8AC3E}">
        <p14:creationId xmlns:p14="http://schemas.microsoft.com/office/powerpoint/2010/main" val="2648467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51F79-7B38-9859-AAA5-82530D8184D1}"/>
              </a:ext>
            </a:extLst>
          </p:cNvPr>
          <p:cNvSpPr>
            <a:spLocks noGrp="1"/>
          </p:cNvSpPr>
          <p:nvPr>
            <p:ph type="title"/>
          </p:nvPr>
        </p:nvSpPr>
        <p:spPr>
          <a:xfrm>
            <a:off x="1286932" y="313353"/>
            <a:ext cx="9895951" cy="892558"/>
          </a:xfrm>
        </p:spPr>
        <p:txBody>
          <a:bodyPr>
            <a:normAutofit/>
          </a:bodyPr>
          <a:lstStyle/>
          <a:p>
            <a:r>
              <a:rPr lang="en-GB" dirty="0" err="1">
                <a:cs typeface="Calibri Light"/>
              </a:rPr>
              <a:t>Τι</a:t>
            </a:r>
            <a:r>
              <a:rPr lang="en-GB" dirty="0">
                <a:cs typeface="Calibri Light"/>
              </a:rPr>
              <a:t> </a:t>
            </a:r>
            <a:r>
              <a:rPr lang="en-GB" dirty="0" err="1">
                <a:cs typeface="Calibri Light"/>
              </a:rPr>
              <a:t>είν</a:t>
            </a:r>
            <a:r>
              <a:rPr lang="en-GB" dirty="0">
                <a:cs typeface="Calibri Light"/>
              </a:rPr>
              <a:t>αι Νήμα</a:t>
            </a:r>
          </a:p>
        </p:txBody>
      </p:sp>
      <p:sp>
        <p:nvSpPr>
          <p:cNvPr id="4" name="TextBox 3">
            <a:extLst>
              <a:ext uri="{FF2B5EF4-FFF2-40B4-BE49-F238E27FC236}">
                <a16:creationId xmlns:a16="http://schemas.microsoft.com/office/drawing/2014/main" id="{1AFAB597-DE7D-C6F0-882B-218E2AEDE725}"/>
              </a:ext>
            </a:extLst>
          </p:cNvPr>
          <p:cNvSpPr txBox="1"/>
          <p:nvPr/>
        </p:nvSpPr>
        <p:spPr>
          <a:xfrm>
            <a:off x="116283" y="1668720"/>
            <a:ext cx="7712869"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l" dirty="0">
                <a:latin typeface="Consolas"/>
              </a:rPr>
              <a:t>Ένα νήμα αναφέρεται στη μικρότερη ακολουθία προγραμματισμένων εντολών που μπορούν να διαχειρίζονται ανεξάρτητα από έναν προγραμματιστή. Ένα νήμα είναι επίσης γνωστό ως η μικρότερη μονάδα εκτέλεσης.
</a:t>
            </a:r>
            <a:r>
              <a:rPr lang="el" dirty="0">
                <a:latin typeface="Consolas"/>
                <a:cs typeface="Calibri"/>
              </a:rPr>
              <a:t>Τα νήματα αποτελούν μέρος της ευρύτερης έννοιας του multithreading, η οποία είναι ένας τρόπος για να βελτιωθεί η απόδοση και η ανταπόκριση ενός συστήματος υπολογιστή επιτρέποντας σε πολλαπλά νήματα να εκτελούνται ταυτόχρονα. Σε ένα σύστημα πολλαπλών νημάτων, πολλά νήματα μπορούν να εκτελούνται παράλληλα, μοιράζοντας τους πόρους ενός πυρήνα της CPU.</a:t>
            </a:r>
            <a:endParaRPr lang="en-US" sz="2100" dirty="0">
              <a:cs typeface="Calibri" panose="020F0502020204030204"/>
            </a:endParaRPr>
          </a:p>
        </p:txBody>
      </p:sp>
      <p:sp>
        <p:nvSpPr>
          <p:cNvPr id="8" name="TextBox 7">
            <a:extLst>
              <a:ext uri="{FF2B5EF4-FFF2-40B4-BE49-F238E27FC236}">
                <a16:creationId xmlns:a16="http://schemas.microsoft.com/office/drawing/2014/main" id="{40D93366-F939-57BF-01E1-722748454A23}"/>
              </a:ext>
            </a:extLst>
          </p:cNvPr>
          <p:cNvSpPr txBox="1"/>
          <p:nvPr/>
        </p:nvSpPr>
        <p:spPr>
          <a:xfrm>
            <a:off x="9501481" y="2079037"/>
            <a:ext cx="256822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l" sz="1400">
              <a:solidFill>
                <a:srgbClr val="E8EAED"/>
              </a:solidFill>
              <a:latin typeface="Consolas"/>
              <a:cs typeface="Calibri"/>
            </a:endParaRPr>
          </a:p>
        </p:txBody>
      </p:sp>
      <p:pic>
        <p:nvPicPr>
          <p:cNvPr id="6" name="Picture 5" descr="A circle with black lines and text&#10;&#10;Description automatically generated">
            <a:extLst>
              <a:ext uri="{FF2B5EF4-FFF2-40B4-BE49-F238E27FC236}">
                <a16:creationId xmlns:a16="http://schemas.microsoft.com/office/drawing/2014/main" id="{E7E71C99-FF3A-2B7F-CBC3-9C8DFE1759C2}"/>
              </a:ext>
            </a:extLst>
          </p:cNvPr>
          <p:cNvPicPr>
            <a:picLocks noChangeAspect="1"/>
          </p:cNvPicPr>
          <p:nvPr/>
        </p:nvPicPr>
        <p:blipFill>
          <a:blip r:embed="rId2"/>
          <a:stretch>
            <a:fillRect/>
          </a:stretch>
        </p:blipFill>
        <p:spPr>
          <a:xfrm>
            <a:off x="7829152" y="1371600"/>
            <a:ext cx="4357348" cy="4114800"/>
          </a:xfrm>
          <a:prstGeom prst="rect">
            <a:avLst/>
          </a:prstGeom>
        </p:spPr>
      </p:pic>
      <p:pic>
        <p:nvPicPr>
          <p:cNvPr id="5" name="Picture 4">
            <a:extLst>
              <a:ext uri="{FF2B5EF4-FFF2-40B4-BE49-F238E27FC236}">
                <a16:creationId xmlns:a16="http://schemas.microsoft.com/office/drawing/2014/main" id="{C19B23C4-BCA3-471A-941B-AA4957F29380}"/>
              </a:ext>
            </a:extLst>
          </p:cNvPr>
          <p:cNvPicPr>
            <a:picLocks noChangeAspect="1"/>
          </p:cNvPicPr>
          <p:nvPr/>
        </p:nvPicPr>
        <p:blipFill>
          <a:blip r:embed="rId3"/>
          <a:stretch>
            <a:fillRect/>
          </a:stretch>
        </p:blipFill>
        <p:spPr>
          <a:xfrm>
            <a:off x="9676343" y="131468"/>
            <a:ext cx="2457450" cy="771525"/>
          </a:xfrm>
          <a:prstGeom prst="rect">
            <a:avLst/>
          </a:prstGeom>
        </p:spPr>
      </p:pic>
    </p:spTree>
    <p:extLst>
      <p:ext uri="{BB962C8B-B14F-4D97-AF65-F5344CB8AC3E}">
        <p14:creationId xmlns:p14="http://schemas.microsoft.com/office/powerpoint/2010/main" val="6829289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69585-7F2E-9485-9DF5-AFAEE7EBEC91}"/>
              </a:ext>
            </a:extLst>
          </p:cNvPr>
          <p:cNvSpPr>
            <a:spLocks noGrp="1"/>
          </p:cNvSpPr>
          <p:nvPr>
            <p:ph type="title"/>
          </p:nvPr>
        </p:nvSpPr>
        <p:spPr>
          <a:xfrm>
            <a:off x="496843" y="513868"/>
            <a:ext cx="3052293" cy="859700"/>
          </a:xfrm>
        </p:spPr>
        <p:txBody>
          <a:bodyPr vert="horz" lIns="91440" tIns="45720" rIns="91440" bIns="45720" rtlCol="0" anchor="t">
            <a:normAutofit fontScale="90000"/>
          </a:bodyPr>
          <a:lstStyle/>
          <a:p>
            <a:pPr algn="r"/>
            <a:r>
              <a:rPr lang="en-US" sz="4000">
                <a:cs typeface="Calibri Light"/>
              </a:rPr>
              <a:t>Critical Section</a:t>
            </a:r>
          </a:p>
        </p:txBody>
      </p:sp>
      <p:pic>
        <p:nvPicPr>
          <p:cNvPr id="12" name="Content Placeholder 11" descr="A screen shot of a computer program&#10;&#10;Description automatically generated">
            <a:extLst>
              <a:ext uri="{FF2B5EF4-FFF2-40B4-BE49-F238E27FC236}">
                <a16:creationId xmlns:a16="http://schemas.microsoft.com/office/drawing/2014/main" id="{DAFD1DCF-C9C7-50D6-D9C6-D92C944DD9A1}"/>
              </a:ext>
            </a:extLst>
          </p:cNvPr>
          <p:cNvPicPr>
            <a:picLocks noGrp="1" noChangeAspect="1"/>
          </p:cNvPicPr>
          <p:nvPr>
            <p:ph idx="1"/>
          </p:nvPr>
        </p:nvPicPr>
        <p:blipFill>
          <a:blip r:embed="rId2"/>
          <a:stretch>
            <a:fillRect/>
          </a:stretch>
        </p:blipFill>
        <p:spPr>
          <a:xfrm>
            <a:off x="6301654" y="-26325"/>
            <a:ext cx="5887248" cy="6907413"/>
          </a:xfrm>
        </p:spPr>
      </p:pic>
      <p:sp>
        <p:nvSpPr>
          <p:cNvPr id="7" name="TextBox 6">
            <a:extLst>
              <a:ext uri="{FF2B5EF4-FFF2-40B4-BE49-F238E27FC236}">
                <a16:creationId xmlns:a16="http://schemas.microsoft.com/office/drawing/2014/main" id="{037D873C-D48F-B338-51BE-3545357350EC}"/>
              </a:ext>
            </a:extLst>
          </p:cNvPr>
          <p:cNvSpPr txBox="1"/>
          <p:nvPr/>
        </p:nvSpPr>
        <p:spPr>
          <a:xfrm>
            <a:off x="233543" y="4639930"/>
            <a:ext cx="356540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a:cs typeface="Calibri"/>
              </a:rPr>
              <a:t>Output:</a:t>
            </a:r>
            <a:endParaRPr lang="en-GB"/>
          </a:p>
        </p:txBody>
      </p:sp>
      <p:pic>
        <p:nvPicPr>
          <p:cNvPr id="3" name="Picture 2">
            <a:extLst>
              <a:ext uri="{FF2B5EF4-FFF2-40B4-BE49-F238E27FC236}">
                <a16:creationId xmlns:a16="http://schemas.microsoft.com/office/drawing/2014/main" id="{04B7FCF5-7D89-BF05-F274-FA9DA2096DEF}"/>
              </a:ext>
            </a:extLst>
          </p:cNvPr>
          <p:cNvPicPr>
            <a:picLocks noChangeAspect="1"/>
          </p:cNvPicPr>
          <p:nvPr/>
        </p:nvPicPr>
        <p:blipFill>
          <a:blip r:embed="rId3"/>
          <a:stretch>
            <a:fillRect/>
          </a:stretch>
        </p:blipFill>
        <p:spPr>
          <a:xfrm>
            <a:off x="46075" y="5156481"/>
            <a:ext cx="5395614" cy="628499"/>
          </a:xfrm>
          <a:prstGeom prst="rect">
            <a:avLst/>
          </a:prstGeom>
        </p:spPr>
      </p:pic>
    </p:spTree>
    <p:extLst>
      <p:ext uri="{BB962C8B-B14F-4D97-AF65-F5344CB8AC3E}">
        <p14:creationId xmlns:p14="http://schemas.microsoft.com/office/powerpoint/2010/main" val="36062797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69585-7F2E-9485-9DF5-AFAEE7EBEC91}"/>
              </a:ext>
            </a:extLst>
          </p:cNvPr>
          <p:cNvSpPr>
            <a:spLocks noGrp="1"/>
          </p:cNvSpPr>
          <p:nvPr>
            <p:ph type="title"/>
          </p:nvPr>
        </p:nvSpPr>
        <p:spPr>
          <a:xfrm>
            <a:off x="252251" y="2715201"/>
            <a:ext cx="2417797" cy="859700"/>
          </a:xfrm>
        </p:spPr>
        <p:txBody>
          <a:bodyPr vert="horz" lIns="91440" tIns="45720" rIns="91440" bIns="45720" rtlCol="0" anchor="t">
            <a:normAutofit/>
          </a:bodyPr>
          <a:lstStyle/>
          <a:p>
            <a:pPr algn="r"/>
            <a:r>
              <a:rPr lang="en-US" sz="4000" dirty="0" err="1">
                <a:cs typeface="Calibri Light"/>
              </a:rPr>
              <a:t>Πηγές</a:t>
            </a:r>
            <a:endParaRPr lang="en-US" sz="4000" dirty="0">
              <a:cs typeface="Calibri Light"/>
            </a:endParaRPr>
          </a:p>
        </p:txBody>
      </p:sp>
      <p:sp>
        <p:nvSpPr>
          <p:cNvPr id="3" name="TextBox 2">
            <a:extLst>
              <a:ext uri="{FF2B5EF4-FFF2-40B4-BE49-F238E27FC236}">
                <a16:creationId xmlns:a16="http://schemas.microsoft.com/office/drawing/2014/main" id="{7B91C9C1-26C8-9416-8DC1-E8FB70ABFA84}"/>
              </a:ext>
            </a:extLst>
          </p:cNvPr>
          <p:cNvSpPr txBox="1"/>
          <p:nvPr/>
        </p:nvSpPr>
        <p:spPr>
          <a:xfrm>
            <a:off x="4538855" y="1172644"/>
            <a:ext cx="6820369"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gn="l">
              <a:buFont typeface="Arial"/>
              <a:buChar char="•"/>
            </a:pPr>
            <a:r>
              <a:rPr lang="en-GB">
                <a:ea typeface="+mn-lt"/>
                <a:cs typeface="+mn-lt"/>
                <a:hlinkClick r:id="rId2">
                  <a:extLst>
                    <a:ext uri="{A12FA001-AC4F-418D-AE19-62706E023703}">
                      <ahyp:hlinkClr xmlns:ahyp="http://schemas.microsoft.com/office/drawing/2018/hyperlinkcolor" val="tx"/>
                    </a:ext>
                  </a:extLst>
                </a:hlinkClick>
              </a:rPr>
              <a:t>https://www.cs.uic.edu/~jbell/CourseNotes/OperatingSystems/4_Threads.html</a:t>
            </a:r>
            <a:endParaRPr lang="en-US">
              <a:ea typeface="+mn-lt"/>
              <a:cs typeface="+mn-lt"/>
            </a:endParaRPr>
          </a:p>
          <a:p>
            <a:pPr marL="342900" indent="-342900">
              <a:buFont typeface="Arial"/>
              <a:buChar char="•"/>
            </a:pPr>
            <a:endParaRPr lang="en-GB">
              <a:ea typeface="Calibri"/>
              <a:cs typeface="Calibri"/>
            </a:endParaRPr>
          </a:p>
          <a:p>
            <a:pPr marL="342900" indent="-342900">
              <a:buFont typeface="Arial"/>
              <a:buChar char="•"/>
            </a:pPr>
            <a:r>
              <a:rPr lang="en-GB">
                <a:ea typeface="+mn-lt"/>
                <a:cs typeface="+mn-lt"/>
              </a:rPr>
              <a:t>https://www.pentesteracademy.com/course?id=51</a:t>
            </a:r>
            <a:endParaRPr lang="en-GB">
              <a:ea typeface="Calibri"/>
              <a:cs typeface="Calibri"/>
            </a:endParaRPr>
          </a:p>
          <a:p>
            <a:pPr marL="342900" indent="-342900">
              <a:buFont typeface="Arial"/>
              <a:buChar char="•"/>
            </a:pPr>
            <a:endParaRPr lang="en-GB">
              <a:ea typeface="Calibri"/>
              <a:cs typeface="Calibri"/>
            </a:endParaRPr>
          </a:p>
          <a:p>
            <a:pPr marL="342900" indent="-342900">
              <a:buFont typeface="Arial"/>
              <a:buChar char="•"/>
            </a:pPr>
            <a:r>
              <a:rPr lang="en-GB">
                <a:ea typeface="+mn-lt"/>
                <a:cs typeface="+mn-lt"/>
                <a:hlinkClick r:id="rId3">
                  <a:extLst>
                    <a:ext uri="{A12FA001-AC4F-418D-AE19-62706E023703}">
                      <ahyp:hlinkClr xmlns:ahyp="http://schemas.microsoft.com/office/drawing/2018/hyperlinkcolor" val="tx"/>
                    </a:ext>
                  </a:extLst>
                </a:hlinkClick>
              </a:rPr>
              <a:t>https://learn.microsoft.com/en-us/windows/win32/api/winbase/</a:t>
            </a:r>
            <a:endParaRPr lang="en-GB">
              <a:ea typeface="+mn-lt"/>
              <a:cs typeface="+mn-lt"/>
            </a:endParaRPr>
          </a:p>
          <a:p>
            <a:pPr marL="342900" indent="-342900">
              <a:buFont typeface="Arial"/>
              <a:buChar char="•"/>
            </a:pPr>
            <a:endParaRPr lang="en-GB">
              <a:ea typeface="Calibri"/>
              <a:cs typeface="Calibri"/>
            </a:endParaRPr>
          </a:p>
          <a:p>
            <a:pPr marL="342900" indent="-342900">
              <a:buFont typeface="Arial"/>
              <a:buChar char="•"/>
            </a:pPr>
            <a:r>
              <a:rPr lang="en-GB">
                <a:ea typeface="+mn-lt"/>
                <a:cs typeface="+mn-lt"/>
              </a:rPr>
              <a:t>https://learn.microsoft.com/en-us/windows/win32/procthread/processes-and-threads</a:t>
            </a:r>
          </a:p>
          <a:p>
            <a:pPr marL="342900" indent="-342900">
              <a:buFont typeface="Arial"/>
              <a:buChar char="•"/>
            </a:pPr>
            <a:endParaRPr lang="en-GB">
              <a:ea typeface="+mn-lt"/>
              <a:cs typeface="+mn-lt"/>
            </a:endParaRPr>
          </a:p>
          <a:p>
            <a:pPr marL="342900" indent="-342900">
              <a:buFont typeface="Arial"/>
              <a:buChar char="•"/>
            </a:pPr>
            <a:r>
              <a:rPr lang="en-GB">
                <a:ea typeface="+mn-lt"/>
                <a:cs typeface="+mn-lt"/>
                <a:hlinkClick r:id="rId4">
                  <a:extLst>
                    <a:ext uri="{A12FA001-AC4F-418D-AE19-62706E023703}">
                      <ahyp:hlinkClr xmlns:ahyp="http://schemas.microsoft.com/office/drawing/2018/hyperlinkcolor" val="tx"/>
                    </a:ext>
                  </a:extLst>
                </a:hlinkClick>
              </a:rPr>
              <a:t>https://en.wikipedia.org/wiki/Windows.h</a:t>
            </a:r>
          </a:p>
          <a:p>
            <a:pPr marL="342900" indent="-342900">
              <a:buFont typeface="Arial"/>
              <a:buChar char="•"/>
            </a:pPr>
            <a:endParaRPr lang="en-GB">
              <a:ea typeface="+mn-lt"/>
              <a:cs typeface="+mn-lt"/>
            </a:endParaRPr>
          </a:p>
          <a:p>
            <a:pPr marL="342900" indent="-342900">
              <a:buFont typeface="Arial"/>
              <a:buChar char="•"/>
            </a:pPr>
            <a:r>
              <a:rPr lang="en-GB">
                <a:ea typeface="+mn-lt"/>
                <a:cs typeface="+mn-lt"/>
                <a:hlinkClick r:id="rId5">
                  <a:extLst>
                    <a:ext uri="{A12FA001-AC4F-418D-AE19-62706E023703}">
                      <ahyp:hlinkClr xmlns:ahyp="http://schemas.microsoft.com/office/drawing/2018/hyperlinkcolor" val="tx"/>
                    </a:ext>
                  </a:extLst>
                </a:hlinkClick>
              </a:rPr>
              <a:t>https://www.bogotobogo.com/cplusplus/multithreading_win32A.php</a:t>
            </a:r>
          </a:p>
          <a:p>
            <a:pPr marL="342900" indent="-342900">
              <a:buFont typeface="Arial"/>
              <a:buChar char="•"/>
            </a:pPr>
            <a:endParaRPr lang="en-GB">
              <a:ea typeface="+mn-lt"/>
              <a:cs typeface="+mn-lt"/>
            </a:endParaRPr>
          </a:p>
          <a:p>
            <a:pPr marL="342900" indent="-342900">
              <a:buFont typeface="Arial"/>
              <a:buChar char="•"/>
            </a:pPr>
            <a:r>
              <a:rPr lang="en-GB">
                <a:ea typeface="+mn-lt"/>
                <a:cs typeface="+mn-lt"/>
              </a:rPr>
              <a:t>https://en.wikipedia.org/wiki/Thread_(computing)</a:t>
            </a:r>
          </a:p>
        </p:txBody>
      </p:sp>
      <p:pic>
        <p:nvPicPr>
          <p:cNvPr id="5" name="Picture 4">
            <a:extLst>
              <a:ext uri="{FF2B5EF4-FFF2-40B4-BE49-F238E27FC236}">
                <a16:creationId xmlns:a16="http://schemas.microsoft.com/office/drawing/2014/main" id="{61394144-5B7E-73A2-477D-68843551CAF5}"/>
              </a:ext>
            </a:extLst>
          </p:cNvPr>
          <p:cNvPicPr>
            <a:picLocks noChangeAspect="1"/>
          </p:cNvPicPr>
          <p:nvPr/>
        </p:nvPicPr>
        <p:blipFill>
          <a:blip r:embed="rId6"/>
          <a:stretch>
            <a:fillRect/>
          </a:stretch>
        </p:blipFill>
        <p:spPr>
          <a:xfrm>
            <a:off x="9659905" y="121298"/>
            <a:ext cx="2457450" cy="771525"/>
          </a:xfrm>
          <a:prstGeom prst="rect">
            <a:avLst/>
          </a:prstGeom>
        </p:spPr>
      </p:pic>
    </p:spTree>
    <p:extLst>
      <p:ext uri="{BB962C8B-B14F-4D97-AF65-F5344CB8AC3E}">
        <p14:creationId xmlns:p14="http://schemas.microsoft.com/office/powerpoint/2010/main" val="1875359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51F79-7B38-9859-AAA5-82530D8184D1}"/>
              </a:ext>
            </a:extLst>
          </p:cNvPr>
          <p:cNvSpPr>
            <a:spLocks noGrp="1"/>
          </p:cNvSpPr>
          <p:nvPr>
            <p:ph type="title"/>
          </p:nvPr>
        </p:nvSpPr>
        <p:spPr>
          <a:xfrm>
            <a:off x="1286932" y="313353"/>
            <a:ext cx="9895951" cy="892558"/>
          </a:xfrm>
        </p:spPr>
        <p:txBody>
          <a:bodyPr>
            <a:normAutofit/>
          </a:bodyPr>
          <a:lstStyle/>
          <a:p>
            <a:r>
              <a:rPr lang="en-GB" dirty="0" err="1">
                <a:cs typeface="Calibri Light"/>
              </a:rPr>
              <a:t>Τι</a:t>
            </a:r>
            <a:r>
              <a:rPr lang="en-GB" dirty="0">
                <a:cs typeface="Calibri Light"/>
              </a:rPr>
              <a:t> </a:t>
            </a:r>
            <a:r>
              <a:rPr lang="en-GB" dirty="0" err="1">
                <a:cs typeface="Calibri Light"/>
              </a:rPr>
              <a:t>είν</a:t>
            </a:r>
            <a:r>
              <a:rPr lang="en-GB" dirty="0">
                <a:cs typeface="Calibri Light"/>
              </a:rPr>
              <a:t>αι Νήμα</a:t>
            </a:r>
          </a:p>
        </p:txBody>
      </p:sp>
      <p:pic>
        <p:nvPicPr>
          <p:cNvPr id="10" name="Content Placeholder 5" descr="A screenshot of a computer program&#10;&#10;Description automatically generated">
            <a:extLst>
              <a:ext uri="{FF2B5EF4-FFF2-40B4-BE49-F238E27FC236}">
                <a16:creationId xmlns:a16="http://schemas.microsoft.com/office/drawing/2014/main" id="{131A316A-A01E-2D97-CA8E-6E06E4F66062}"/>
              </a:ext>
            </a:extLst>
          </p:cNvPr>
          <p:cNvPicPr>
            <a:picLocks noGrp="1" noChangeAspect="1"/>
          </p:cNvPicPr>
          <p:nvPr>
            <p:ph idx="1"/>
          </p:nvPr>
        </p:nvPicPr>
        <p:blipFill>
          <a:blip r:embed="rId2"/>
          <a:stretch>
            <a:fillRect/>
          </a:stretch>
        </p:blipFill>
        <p:spPr>
          <a:xfrm>
            <a:off x="2815606" y="2079036"/>
            <a:ext cx="6560787" cy="3815114"/>
          </a:xfrm>
        </p:spPr>
      </p:pic>
      <p:sp>
        <p:nvSpPr>
          <p:cNvPr id="4" name="TextBox 3">
            <a:extLst>
              <a:ext uri="{FF2B5EF4-FFF2-40B4-BE49-F238E27FC236}">
                <a16:creationId xmlns:a16="http://schemas.microsoft.com/office/drawing/2014/main" id="{1AFAB597-DE7D-C6F0-882B-218E2AEDE725}"/>
              </a:ext>
            </a:extLst>
          </p:cNvPr>
          <p:cNvSpPr txBox="1"/>
          <p:nvPr/>
        </p:nvSpPr>
        <p:spPr>
          <a:xfrm>
            <a:off x="112891" y="2079036"/>
            <a:ext cx="2778575" cy="39087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l" sz="1400" dirty="0">
                <a:latin typeface="Consolas"/>
              </a:rPr>
              <a:t>Ένα νήμα είναι μια βασική μονάδα χρήσης της CPU, που αποτελείται από έναν </a:t>
            </a:r>
            <a:endParaRPr lang="el" sz="1200" dirty="0">
              <a:latin typeface="Consolas"/>
            </a:endParaRPr>
          </a:p>
          <a:p>
            <a:pPr marL="342900" indent="-342900">
              <a:buAutoNum type="arabicPeriod"/>
            </a:pPr>
            <a:r>
              <a:rPr lang="el" sz="1400" dirty="0">
                <a:latin typeface="Consolas"/>
              </a:rPr>
              <a:t>μετρητή προγράμματος </a:t>
            </a:r>
            <a:endParaRPr lang="el" sz="1200" dirty="0">
              <a:latin typeface="Consolas"/>
            </a:endParaRPr>
          </a:p>
          <a:p>
            <a:pPr marL="342900" indent="-342900">
              <a:buAutoNum type="arabicPeriod"/>
            </a:pPr>
            <a:r>
              <a:rPr lang="el" sz="1400" dirty="0">
                <a:latin typeface="Consolas"/>
              </a:rPr>
              <a:t>μια στοίβα </a:t>
            </a:r>
            <a:endParaRPr lang="el" sz="1200" dirty="0">
              <a:latin typeface="Consolas"/>
            </a:endParaRPr>
          </a:p>
          <a:p>
            <a:pPr marL="342900" indent="-342900">
              <a:buAutoNum type="arabicPeriod"/>
            </a:pPr>
            <a:r>
              <a:rPr lang="el" sz="1400" dirty="0">
                <a:latin typeface="Consolas"/>
              </a:rPr>
              <a:t>ένα σύνολο καταχωρητών</a:t>
            </a:r>
            <a:endParaRPr lang="el" sz="1200" dirty="0">
              <a:latin typeface="Consolas"/>
            </a:endParaRPr>
          </a:p>
          <a:p>
            <a:pPr marL="342900" indent="-342900">
              <a:buAutoNum type="arabicPeriod"/>
            </a:pPr>
            <a:endParaRPr lang="el" sz="1400" dirty="0">
              <a:latin typeface="Consolas"/>
            </a:endParaRPr>
          </a:p>
          <a:p>
            <a:r>
              <a:rPr lang="el" sz="1400" dirty="0">
                <a:latin typeface="Consolas"/>
              </a:rPr>
              <a:t>Οι παραδοσιακές  διεργασίες έχουν ένα μόνο νήμα ελέγχου.</a:t>
            </a:r>
            <a:br>
              <a:rPr lang="el" sz="1400" dirty="0">
                <a:latin typeface="Consolas"/>
              </a:rPr>
            </a:br>
            <a:r>
              <a:rPr lang="el" sz="1400" dirty="0">
                <a:latin typeface="Consolas"/>
              </a:rPr>
              <a:t>Υπάρχει ένας μετρητής προγράμματος και μια ακολουθία εντολών που μπορούν να εκτελεστούν ανά πάσα στιγμή.</a:t>
            </a:r>
            <a:br>
              <a:rPr lang="el" sz="1400" dirty="0">
                <a:latin typeface="Consolas"/>
              </a:rPr>
            </a:br>
            <a:br>
              <a:rPr lang="el" sz="1200" dirty="0">
                <a:latin typeface="Consolas"/>
              </a:rPr>
            </a:br>
            <a:endParaRPr lang="el" sz="1200" dirty="0">
              <a:latin typeface="Consolas"/>
            </a:endParaRPr>
          </a:p>
        </p:txBody>
      </p:sp>
      <p:sp>
        <p:nvSpPr>
          <p:cNvPr id="8" name="TextBox 7">
            <a:extLst>
              <a:ext uri="{FF2B5EF4-FFF2-40B4-BE49-F238E27FC236}">
                <a16:creationId xmlns:a16="http://schemas.microsoft.com/office/drawing/2014/main" id="{40D93366-F939-57BF-01E1-722748454A23}"/>
              </a:ext>
            </a:extLst>
          </p:cNvPr>
          <p:cNvSpPr txBox="1"/>
          <p:nvPr/>
        </p:nvSpPr>
        <p:spPr>
          <a:xfrm>
            <a:off x="9501481" y="2079037"/>
            <a:ext cx="2568222" cy="33239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l" sz="1400" dirty="0">
                <a:latin typeface="Consolas"/>
              </a:rPr>
              <a:t>Oι εφαρμογές πολλαπλών νημάτων έχουν πολλαπλά νήματα σε μια ενιαία διεργασία, καθένα από τα οποία έχει τον δικό του </a:t>
            </a:r>
          </a:p>
          <a:p>
            <a:pPr marL="342900" indent="-342900">
              <a:buAutoNum type="arabicPeriod"/>
            </a:pPr>
            <a:r>
              <a:rPr lang="el" sz="1400" dirty="0">
                <a:latin typeface="Consolas"/>
              </a:rPr>
              <a:t>μετρητή προγράμματος</a:t>
            </a:r>
            <a:endParaRPr lang="el" sz="1400" dirty="0">
              <a:latin typeface="Consolas"/>
              <a:cs typeface="Calibri"/>
            </a:endParaRPr>
          </a:p>
          <a:p>
            <a:pPr marL="342900" indent="-342900">
              <a:buAutoNum type="arabicPeriod"/>
            </a:pPr>
            <a:r>
              <a:rPr lang="el" sz="1400" dirty="0">
                <a:latin typeface="Consolas"/>
              </a:rPr>
              <a:t>στοίβα και</a:t>
            </a:r>
            <a:endParaRPr lang="en-US" sz="1400" dirty="0">
              <a:latin typeface="Calibri" panose="020F0502020204030204"/>
              <a:cs typeface="Calibri"/>
            </a:endParaRPr>
          </a:p>
          <a:p>
            <a:pPr marL="342900" indent="-342900">
              <a:buAutoNum type="arabicPeriod"/>
            </a:pPr>
            <a:r>
              <a:rPr lang="el" sz="1400" dirty="0">
                <a:latin typeface="Consolas"/>
              </a:rPr>
              <a:t>σύνολο καταχωρητών</a:t>
            </a:r>
            <a:br>
              <a:rPr lang="en-US" dirty="0"/>
            </a:br>
            <a:endParaRPr lang="en-US" sz="1400" dirty="0">
              <a:latin typeface="Calibri" panose="020F0502020204030204"/>
              <a:cs typeface="Calibri"/>
            </a:endParaRPr>
          </a:p>
          <a:p>
            <a:r>
              <a:rPr lang="el" sz="1400" dirty="0">
                <a:latin typeface="Consolas"/>
              </a:rPr>
              <a:t>αλλά μοιράζεται </a:t>
            </a:r>
            <a:endParaRPr lang="en-US" sz="1400" dirty="0">
              <a:latin typeface="Calibri" panose="020F0502020204030204"/>
              <a:cs typeface="Calibri"/>
            </a:endParaRPr>
          </a:p>
          <a:p>
            <a:pPr marL="342900" indent="-342900">
              <a:buAutoNum type="arabicPeriod"/>
            </a:pPr>
            <a:r>
              <a:rPr lang="el" sz="1400" dirty="0">
                <a:latin typeface="Consolas"/>
              </a:rPr>
              <a:t>κοινό κώδικα,</a:t>
            </a:r>
            <a:endParaRPr lang="en-US" sz="1400" dirty="0">
              <a:latin typeface="Calibri" panose="020F0502020204030204"/>
              <a:cs typeface="Calibri"/>
            </a:endParaRPr>
          </a:p>
          <a:p>
            <a:pPr marL="342900" indent="-342900">
              <a:buAutoNum type="arabicPeriod"/>
            </a:pPr>
            <a:r>
              <a:rPr lang="el" sz="1400" dirty="0">
                <a:latin typeface="Consolas"/>
              </a:rPr>
              <a:t>δεδομένα </a:t>
            </a:r>
            <a:endParaRPr lang="en-US" sz="1400" dirty="0">
              <a:latin typeface="Calibri" panose="020F0502020204030204"/>
              <a:cs typeface="Calibri"/>
            </a:endParaRPr>
          </a:p>
          <a:p>
            <a:pPr marL="342900" indent="-342900">
              <a:buAutoNum type="arabicPeriod"/>
            </a:pPr>
            <a:r>
              <a:rPr lang="el" sz="1400" dirty="0">
                <a:latin typeface="Consolas"/>
              </a:rPr>
              <a:t>και ορισμένες δομές όπως ανοιχτά αρχεία.</a:t>
            </a:r>
            <a:endParaRPr lang="en-US" sz="1400" dirty="0">
              <a:ea typeface="Calibri"/>
              <a:cs typeface="Calibri"/>
            </a:endParaRPr>
          </a:p>
        </p:txBody>
      </p:sp>
      <p:pic>
        <p:nvPicPr>
          <p:cNvPr id="5" name="Picture 4">
            <a:extLst>
              <a:ext uri="{FF2B5EF4-FFF2-40B4-BE49-F238E27FC236}">
                <a16:creationId xmlns:a16="http://schemas.microsoft.com/office/drawing/2014/main" id="{FFB850B3-1C51-41E4-D0D6-28DA7550A721}"/>
              </a:ext>
            </a:extLst>
          </p:cNvPr>
          <p:cNvPicPr>
            <a:picLocks noChangeAspect="1"/>
          </p:cNvPicPr>
          <p:nvPr/>
        </p:nvPicPr>
        <p:blipFill>
          <a:blip r:embed="rId3"/>
          <a:stretch>
            <a:fillRect/>
          </a:stretch>
        </p:blipFill>
        <p:spPr>
          <a:xfrm>
            <a:off x="9501481" y="135445"/>
            <a:ext cx="2457450" cy="771525"/>
          </a:xfrm>
          <a:prstGeom prst="rect">
            <a:avLst/>
          </a:prstGeom>
        </p:spPr>
      </p:pic>
    </p:spTree>
    <p:extLst>
      <p:ext uri="{BB962C8B-B14F-4D97-AF65-F5344CB8AC3E}">
        <p14:creationId xmlns:p14="http://schemas.microsoft.com/office/powerpoint/2010/main" val="25456707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51F79-7B38-9859-AAA5-82530D8184D1}"/>
              </a:ext>
            </a:extLst>
          </p:cNvPr>
          <p:cNvSpPr>
            <a:spLocks noGrp="1"/>
          </p:cNvSpPr>
          <p:nvPr>
            <p:ph type="title"/>
          </p:nvPr>
        </p:nvSpPr>
        <p:spPr>
          <a:xfrm>
            <a:off x="1286932" y="313353"/>
            <a:ext cx="9895951" cy="892558"/>
          </a:xfrm>
        </p:spPr>
        <p:txBody>
          <a:bodyPr>
            <a:normAutofit/>
          </a:bodyPr>
          <a:lstStyle/>
          <a:p>
            <a:r>
              <a:rPr lang="en-GB" dirty="0" err="1">
                <a:cs typeface="Calibri Light"/>
              </a:rPr>
              <a:t>Windows.h</a:t>
            </a:r>
            <a:endParaRPr lang="en-US" dirty="0"/>
          </a:p>
        </p:txBody>
      </p:sp>
      <p:sp>
        <p:nvSpPr>
          <p:cNvPr id="4" name="TextBox 3">
            <a:extLst>
              <a:ext uri="{FF2B5EF4-FFF2-40B4-BE49-F238E27FC236}">
                <a16:creationId xmlns:a16="http://schemas.microsoft.com/office/drawing/2014/main" id="{1AFAB597-DE7D-C6F0-882B-218E2AEDE725}"/>
              </a:ext>
            </a:extLst>
          </p:cNvPr>
          <p:cNvSpPr txBox="1"/>
          <p:nvPr/>
        </p:nvSpPr>
        <p:spPr>
          <a:xfrm>
            <a:off x="1288855" y="2304416"/>
            <a:ext cx="9886484" cy="23544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l" sz="2100" dirty="0">
                <a:latin typeface="Consolas"/>
              </a:rPr>
              <a:t>Το windows.h είναι ένα αρχείο κεφαλίδας στο API του λειτουργικού συστήματος Microsoft Windows. </a:t>
            </a:r>
            <a:endParaRPr lang="en-US" sz="2100" dirty="0">
              <a:latin typeface="Calibri" panose="020F0502020204030204"/>
              <a:ea typeface="Calibri" panose="020F0502020204030204"/>
              <a:cs typeface="Calibri" panose="020F0502020204030204"/>
            </a:endParaRPr>
          </a:p>
          <a:p>
            <a:endParaRPr lang="el" sz="2100" dirty="0">
              <a:latin typeface="Consolas"/>
              <a:ea typeface="Calibri" panose="020F0502020204030204"/>
              <a:cs typeface="Calibri" panose="020F0502020204030204"/>
            </a:endParaRPr>
          </a:p>
          <a:p>
            <a:r>
              <a:rPr lang="el" sz="2100" dirty="0">
                <a:latin typeface="Consolas"/>
              </a:rPr>
              <a:t>Αποτελεί μέρος του Windows SDK (Software Development Kit) και παρέχει ένα σύνολο δηλώσεων για συναρτήσεις, σταθερές και τύπους δεδομένων που μπορούν να χρησιμοποιήσουν οι προγραμματιστές κατά τη δημιουργία εφαρμογών των Windows.</a:t>
            </a:r>
            <a:endParaRPr lang="en-US" sz="2100" dirty="0">
              <a:ea typeface="Calibri"/>
              <a:cs typeface="Calibri"/>
            </a:endParaRPr>
          </a:p>
        </p:txBody>
      </p:sp>
      <p:pic>
        <p:nvPicPr>
          <p:cNvPr id="5" name="Picture 4">
            <a:extLst>
              <a:ext uri="{FF2B5EF4-FFF2-40B4-BE49-F238E27FC236}">
                <a16:creationId xmlns:a16="http://schemas.microsoft.com/office/drawing/2014/main" id="{4F57AD67-3842-B616-EA01-0AF480CD9C21}"/>
              </a:ext>
            </a:extLst>
          </p:cNvPr>
          <p:cNvPicPr>
            <a:picLocks noChangeAspect="1"/>
          </p:cNvPicPr>
          <p:nvPr/>
        </p:nvPicPr>
        <p:blipFill>
          <a:blip r:embed="rId2"/>
          <a:stretch>
            <a:fillRect/>
          </a:stretch>
        </p:blipFill>
        <p:spPr>
          <a:xfrm>
            <a:off x="9676343" y="108013"/>
            <a:ext cx="2457450" cy="771525"/>
          </a:xfrm>
          <a:prstGeom prst="rect">
            <a:avLst/>
          </a:prstGeom>
        </p:spPr>
      </p:pic>
    </p:spTree>
    <p:extLst>
      <p:ext uri="{BB962C8B-B14F-4D97-AF65-F5344CB8AC3E}">
        <p14:creationId xmlns:p14="http://schemas.microsoft.com/office/powerpoint/2010/main" val="3375673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8B8090B-D126-2EB7-AB4A-F2F874A8448B}"/>
              </a:ext>
            </a:extLst>
          </p:cNvPr>
          <p:cNvPicPr>
            <a:picLocks noChangeAspect="1"/>
          </p:cNvPicPr>
          <p:nvPr/>
        </p:nvPicPr>
        <p:blipFill>
          <a:blip r:embed="rId2"/>
          <a:stretch>
            <a:fillRect/>
          </a:stretch>
        </p:blipFill>
        <p:spPr>
          <a:xfrm>
            <a:off x="9495259" y="124703"/>
            <a:ext cx="2457450" cy="771525"/>
          </a:xfrm>
          <a:prstGeom prst="rect">
            <a:avLst/>
          </a:prstGeom>
        </p:spPr>
      </p:pic>
      <p:sp>
        <p:nvSpPr>
          <p:cNvPr id="2" name="Title 1">
            <a:extLst>
              <a:ext uri="{FF2B5EF4-FFF2-40B4-BE49-F238E27FC236}">
                <a16:creationId xmlns:a16="http://schemas.microsoft.com/office/drawing/2014/main" id="{463CD130-B9FC-748E-E127-F3DDF75CE3F4}"/>
              </a:ext>
            </a:extLst>
          </p:cNvPr>
          <p:cNvSpPr>
            <a:spLocks noGrp="1"/>
          </p:cNvSpPr>
          <p:nvPr>
            <p:ph type="title"/>
          </p:nvPr>
        </p:nvSpPr>
        <p:spPr>
          <a:xfrm>
            <a:off x="826396" y="462808"/>
            <a:ext cx="4230100" cy="706386"/>
          </a:xfrm>
        </p:spPr>
        <p:txBody>
          <a:bodyPr anchor="b">
            <a:normAutofit/>
          </a:bodyPr>
          <a:lstStyle/>
          <a:p>
            <a:pPr algn="r"/>
            <a:r>
              <a:rPr lang="en-GB" b="1" dirty="0" err="1"/>
              <a:t>Πλεονεκτήμ</a:t>
            </a:r>
            <a:r>
              <a:rPr lang="en-GB" b="1" dirty="0"/>
              <a:t>ατα</a:t>
            </a:r>
            <a:endParaRPr lang="en-US" dirty="0"/>
          </a:p>
        </p:txBody>
      </p:sp>
      <p:sp>
        <p:nvSpPr>
          <p:cNvPr id="4" name="TextBox 3">
            <a:extLst>
              <a:ext uri="{FF2B5EF4-FFF2-40B4-BE49-F238E27FC236}">
                <a16:creationId xmlns:a16="http://schemas.microsoft.com/office/drawing/2014/main" id="{D5B34F69-D932-6205-1C1A-35FFFC5BD326}"/>
              </a:ext>
            </a:extLst>
          </p:cNvPr>
          <p:cNvSpPr txBox="1"/>
          <p:nvPr/>
        </p:nvSpPr>
        <p:spPr>
          <a:xfrm>
            <a:off x="6094709" y="412307"/>
            <a:ext cx="4718755"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b="1" dirty="0" err="1">
                <a:latin typeface="+mj-lt"/>
              </a:rPr>
              <a:t>Μειονεκτήμ</a:t>
            </a:r>
            <a:r>
              <a:rPr lang="en-US" sz="4400" b="1" dirty="0">
                <a:latin typeface="+mj-lt"/>
              </a:rPr>
              <a:t>ατα</a:t>
            </a:r>
            <a:endParaRPr lang="en-US" sz="4400" dirty="0">
              <a:latin typeface="+mj-lt"/>
              <a:cs typeface="Calibri"/>
            </a:endParaRPr>
          </a:p>
        </p:txBody>
      </p:sp>
      <p:sp>
        <p:nvSpPr>
          <p:cNvPr id="5" name="TextBox 4">
            <a:extLst>
              <a:ext uri="{FF2B5EF4-FFF2-40B4-BE49-F238E27FC236}">
                <a16:creationId xmlns:a16="http://schemas.microsoft.com/office/drawing/2014/main" id="{064FC9EC-F222-9E84-6B9D-9945FD0A695B}"/>
              </a:ext>
            </a:extLst>
          </p:cNvPr>
          <p:cNvSpPr txBox="1"/>
          <p:nvPr/>
        </p:nvSpPr>
        <p:spPr>
          <a:xfrm>
            <a:off x="726557" y="1382232"/>
            <a:ext cx="4439093" cy="5262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l-GR" sz="1400" b="1">
                <a:ea typeface="+mn-lt"/>
                <a:cs typeface="+mn-lt"/>
              </a:rPr>
              <a:t>Επιταχύνει τον Χρόνο Ανάπτυξης:</a:t>
            </a:r>
            <a:endParaRPr lang="el-GR" sz="1400">
              <a:cs typeface="Calibri"/>
            </a:endParaRPr>
          </a:p>
          <a:p>
            <a:pPr marL="742950" lvl="1" indent="-285750">
              <a:buFont typeface="Arial"/>
              <a:buChar char="•"/>
            </a:pPr>
            <a:r>
              <a:rPr lang="el-GR" sz="1400">
                <a:ea typeface="+mn-lt"/>
                <a:cs typeface="+mn-lt"/>
              </a:rPr>
              <a:t>Επιτρέπει την εύκολη δημιουργία και διαχείριση νημάτων χωρίς την ανάγκη για χειροκίνητη υλοποίηση, επιταχύνοντας έτσι τον χρόνο ανάπτυξης.</a:t>
            </a:r>
            <a:endParaRPr lang="el-GR" sz="1400">
              <a:cs typeface="Calibri"/>
            </a:endParaRPr>
          </a:p>
          <a:p>
            <a:pPr marL="742950" lvl="1" indent="-285750">
              <a:buFont typeface="Arial"/>
              <a:buChar char="•"/>
            </a:pPr>
            <a:endParaRPr lang="el-GR" sz="1400">
              <a:ea typeface="+mn-lt"/>
              <a:cs typeface="+mn-lt"/>
            </a:endParaRPr>
          </a:p>
          <a:p>
            <a:pPr>
              <a:buFont typeface="Arial"/>
              <a:buChar char="•"/>
            </a:pPr>
            <a:r>
              <a:rPr lang="el-GR" sz="1400" b="1">
                <a:ea typeface="+mn-lt"/>
                <a:cs typeface="+mn-lt"/>
              </a:rPr>
              <a:t>Βελτιστοποίηση Απόδοσης:</a:t>
            </a:r>
            <a:endParaRPr lang="el-GR" sz="1400">
              <a:cs typeface="Calibri"/>
            </a:endParaRPr>
          </a:p>
          <a:p>
            <a:pPr marL="742950" lvl="1" indent="-285750">
              <a:buFont typeface="Arial"/>
              <a:buChar char="•"/>
            </a:pPr>
            <a:r>
              <a:rPr lang="el-GR" sz="1400">
                <a:ea typeface="+mn-lt"/>
                <a:cs typeface="+mn-lt"/>
              </a:rPr>
              <a:t>Παρέχουν βελτιστοποιημένες υλοποιήσεις για κοινά προβλήματα </a:t>
            </a:r>
            <a:r>
              <a:rPr lang="el-GR" sz="1400" err="1">
                <a:ea typeface="+mn-lt"/>
                <a:cs typeface="+mn-lt"/>
              </a:rPr>
              <a:t>πολυνηματισμού</a:t>
            </a:r>
            <a:r>
              <a:rPr lang="el-GR" sz="1400">
                <a:ea typeface="+mn-lt"/>
                <a:cs typeface="+mn-lt"/>
              </a:rPr>
              <a:t>, βελτιώνοντας τη συνολική απόδοση.</a:t>
            </a:r>
          </a:p>
          <a:p>
            <a:pPr marL="742950" lvl="1" indent="-285750">
              <a:buFont typeface="Arial"/>
              <a:buChar char="•"/>
            </a:pPr>
            <a:endParaRPr lang="el-GR" sz="1400">
              <a:cs typeface="Calibri"/>
            </a:endParaRPr>
          </a:p>
          <a:p>
            <a:pPr>
              <a:buFont typeface="Arial"/>
              <a:buChar char="•"/>
            </a:pPr>
            <a:r>
              <a:rPr lang="el-GR" sz="1400" b="1">
                <a:ea typeface="+mn-lt"/>
                <a:cs typeface="+mn-lt"/>
              </a:rPr>
              <a:t>Εύκολη Πρόσβαση σε Σύνθετες Δομές:</a:t>
            </a:r>
            <a:endParaRPr lang="el-GR" sz="1400">
              <a:cs typeface="Calibri"/>
            </a:endParaRPr>
          </a:p>
          <a:p>
            <a:pPr marL="742950" lvl="1" indent="-285750">
              <a:buFont typeface="Arial"/>
              <a:buChar char="•"/>
            </a:pPr>
            <a:r>
              <a:rPr lang="el-GR" sz="1400">
                <a:ea typeface="+mn-lt"/>
                <a:cs typeface="+mn-lt"/>
              </a:rPr>
              <a:t>Παρέχουν υψηλού επιπέδου δομές όπως </a:t>
            </a:r>
            <a:r>
              <a:rPr lang="el-GR" sz="1400" err="1">
                <a:ea typeface="+mn-lt"/>
                <a:cs typeface="+mn-lt"/>
              </a:rPr>
              <a:t>thread</a:t>
            </a:r>
            <a:r>
              <a:rPr lang="el-GR" sz="1400">
                <a:ea typeface="+mn-lt"/>
                <a:cs typeface="+mn-lt"/>
              </a:rPr>
              <a:t> </a:t>
            </a:r>
            <a:r>
              <a:rPr lang="el-GR" sz="1400" err="1">
                <a:ea typeface="+mn-lt"/>
                <a:cs typeface="+mn-lt"/>
              </a:rPr>
              <a:t>pools</a:t>
            </a:r>
            <a:r>
              <a:rPr lang="el-GR" sz="1400">
                <a:ea typeface="+mn-lt"/>
                <a:cs typeface="+mn-lt"/>
              </a:rPr>
              <a:t> και </a:t>
            </a:r>
            <a:r>
              <a:rPr lang="el-GR" sz="1400" err="1">
                <a:ea typeface="+mn-lt"/>
                <a:cs typeface="+mn-lt"/>
              </a:rPr>
              <a:t>concurrency</a:t>
            </a:r>
            <a:r>
              <a:rPr lang="el-GR" sz="1400">
                <a:ea typeface="+mn-lt"/>
                <a:cs typeface="+mn-lt"/>
              </a:rPr>
              <a:t> </a:t>
            </a:r>
            <a:r>
              <a:rPr lang="el-GR" sz="1400" err="1">
                <a:ea typeface="+mn-lt"/>
                <a:cs typeface="+mn-lt"/>
              </a:rPr>
              <a:t>primitives</a:t>
            </a:r>
            <a:r>
              <a:rPr lang="el-GR" sz="1400">
                <a:ea typeface="+mn-lt"/>
                <a:cs typeface="+mn-lt"/>
              </a:rPr>
              <a:t>, καθιστώντας πιο εύκολο τον σχεδιασμό και τη διαχείριση σύνθετων </a:t>
            </a:r>
            <a:r>
              <a:rPr lang="el-GR" sz="1400" err="1">
                <a:ea typeface="+mn-lt"/>
                <a:cs typeface="+mn-lt"/>
              </a:rPr>
              <a:t>πολυνηματισμένων</a:t>
            </a:r>
            <a:r>
              <a:rPr lang="el-GR" sz="1400">
                <a:ea typeface="+mn-lt"/>
                <a:cs typeface="+mn-lt"/>
              </a:rPr>
              <a:t> εφαρμογών.</a:t>
            </a:r>
            <a:endParaRPr lang="el-GR" sz="1400">
              <a:cs typeface="Calibri"/>
            </a:endParaRPr>
          </a:p>
          <a:p>
            <a:pPr marL="742950" lvl="1" indent="-285750">
              <a:buFont typeface="Arial"/>
              <a:buChar char="•"/>
            </a:pPr>
            <a:endParaRPr lang="el-GR" sz="1400">
              <a:ea typeface="+mn-lt"/>
              <a:cs typeface="+mn-lt"/>
            </a:endParaRPr>
          </a:p>
          <a:p>
            <a:pPr>
              <a:buFont typeface="Arial"/>
              <a:buChar char="•"/>
            </a:pPr>
            <a:r>
              <a:rPr lang="el-GR" sz="1400" b="1">
                <a:ea typeface="+mn-lt"/>
                <a:cs typeface="+mn-lt"/>
              </a:rPr>
              <a:t>Αφαιρετική Διαχείριση Νημάτων:</a:t>
            </a:r>
            <a:endParaRPr lang="el-GR" sz="1400">
              <a:cs typeface="Calibri"/>
            </a:endParaRPr>
          </a:p>
          <a:p>
            <a:pPr marL="742950" lvl="1" indent="-285750">
              <a:buFont typeface="Arial"/>
              <a:buChar char="•"/>
            </a:pPr>
            <a:r>
              <a:rPr lang="el-GR" sz="1400">
                <a:ea typeface="+mn-lt"/>
                <a:cs typeface="+mn-lt"/>
              </a:rPr>
              <a:t>Παρέχουν υψηλού επιπέδου </a:t>
            </a:r>
            <a:r>
              <a:rPr lang="el-GR" sz="1400" err="1">
                <a:ea typeface="+mn-lt"/>
                <a:cs typeface="+mn-lt"/>
              </a:rPr>
              <a:t>διεπαφές</a:t>
            </a:r>
            <a:r>
              <a:rPr lang="el-GR" sz="1400">
                <a:ea typeface="+mn-lt"/>
                <a:cs typeface="+mn-lt"/>
              </a:rPr>
              <a:t> για τη διαχείριση νημάτων, επιτρέποντας στους προγραμματιστές να αποφεύγουν την απευθείας διαχείριση νημάτων με χαμηλό επίπεδο.</a:t>
            </a:r>
            <a:endParaRPr lang="el-GR" sz="1400">
              <a:cs typeface="Calibri"/>
            </a:endParaRPr>
          </a:p>
        </p:txBody>
      </p:sp>
      <p:sp>
        <p:nvSpPr>
          <p:cNvPr id="6" name="TextBox 5">
            <a:extLst>
              <a:ext uri="{FF2B5EF4-FFF2-40B4-BE49-F238E27FC236}">
                <a16:creationId xmlns:a16="http://schemas.microsoft.com/office/drawing/2014/main" id="{8FDA2160-F23B-690E-E5F0-43FE70535C3C}"/>
              </a:ext>
            </a:extLst>
          </p:cNvPr>
          <p:cNvSpPr txBox="1"/>
          <p:nvPr/>
        </p:nvSpPr>
        <p:spPr>
          <a:xfrm>
            <a:off x="6158023" y="1382233"/>
            <a:ext cx="4988441" cy="5262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l-GR" sz="1400" b="1">
                <a:ea typeface="+mn-lt"/>
                <a:cs typeface="+mn-lt"/>
              </a:rPr>
              <a:t>Περιορισμός Ευελιξίας:</a:t>
            </a:r>
            <a:endParaRPr lang="el-GR" sz="1400">
              <a:cs typeface="Calibri"/>
            </a:endParaRPr>
          </a:p>
          <a:p>
            <a:pPr marL="742950" lvl="1" indent="-285750">
              <a:buFont typeface="Arial"/>
              <a:buChar char="•"/>
            </a:pPr>
            <a:r>
              <a:rPr lang="el-GR" sz="1400">
                <a:ea typeface="+mn-lt"/>
                <a:cs typeface="+mn-lt"/>
              </a:rPr>
              <a:t>Περιορίζουν την ευελιξία του προγραμματιστή, ειδικά όταν χρησιμοποιούνται για περίπλοκα σενάρια </a:t>
            </a:r>
            <a:r>
              <a:rPr lang="el-GR" sz="1400" err="1">
                <a:ea typeface="+mn-lt"/>
                <a:cs typeface="+mn-lt"/>
              </a:rPr>
              <a:t>πολυνηματισμού</a:t>
            </a:r>
            <a:r>
              <a:rPr lang="el-GR" sz="1400">
                <a:ea typeface="+mn-lt"/>
                <a:cs typeface="+mn-lt"/>
              </a:rPr>
              <a:t>.</a:t>
            </a:r>
            <a:endParaRPr lang="el-GR" sz="1400">
              <a:cs typeface="Calibri"/>
            </a:endParaRPr>
          </a:p>
          <a:p>
            <a:pPr marL="742950" lvl="1" indent="-285750">
              <a:buFont typeface="Arial"/>
              <a:buChar char="•"/>
            </a:pPr>
            <a:endParaRPr lang="el-GR" sz="1400">
              <a:ea typeface="+mn-lt"/>
              <a:cs typeface="+mn-lt"/>
            </a:endParaRPr>
          </a:p>
          <a:p>
            <a:pPr>
              <a:buFont typeface="Arial"/>
              <a:buChar char="•"/>
            </a:pPr>
            <a:r>
              <a:rPr lang="el-GR" sz="1400" b="1">
                <a:ea typeface="+mn-lt"/>
                <a:cs typeface="+mn-lt"/>
              </a:rPr>
              <a:t>Περιορισμένος Έλεγχος Νημάτων:</a:t>
            </a:r>
            <a:endParaRPr lang="el-GR" sz="1400">
              <a:cs typeface="Calibri"/>
            </a:endParaRPr>
          </a:p>
          <a:p>
            <a:pPr marL="742950" lvl="1" indent="-285750">
              <a:buFont typeface="Arial"/>
              <a:buChar char="•"/>
            </a:pPr>
            <a:r>
              <a:rPr lang="el-GR" sz="1400">
                <a:ea typeface="+mn-lt"/>
                <a:cs typeface="+mn-lt"/>
              </a:rPr>
              <a:t>ο προγραμματιστής μπορεί να έχει περιορισμένο έλεγχο επάνω στα νήματα, ιδίως όταν χρησιμοποιούνται υψηλού επιπέδου </a:t>
            </a:r>
            <a:r>
              <a:rPr lang="el-GR" sz="1400" err="1">
                <a:ea typeface="+mn-lt"/>
                <a:cs typeface="+mn-lt"/>
              </a:rPr>
              <a:t>διεπαφές</a:t>
            </a:r>
            <a:r>
              <a:rPr lang="el-GR" sz="1400">
                <a:ea typeface="+mn-lt"/>
                <a:cs typeface="+mn-lt"/>
              </a:rPr>
              <a:t>.</a:t>
            </a:r>
            <a:endParaRPr lang="el-GR" sz="1400">
              <a:cs typeface="Calibri"/>
            </a:endParaRPr>
          </a:p>
          <a:p>
            <a:pPr marL="742950" lvl="1" indent="-285750">
              <a:buFont typeface="Arial"/>
              <a:buChar char="•"/>
            </a:pPr>
            <a:endParaRPr lang="el-GR" sz="1400">
              <a:ea typeface="+mn-lt"/>
              <a:cs typeface="+mn-lt"/>
            </a:endParaRPr>
          </a:p>
          <a:p>
            <a:pPr>
              <a:buFont typeface="Arial"/>
              <a:buChar char="•"/>
            </a:pPr>
            <a:r>
              <a:rPr lang="el-GR" sz="1400" b="1">
                <a:ea typeface="+mn-lt"/>
                <a:cs typeface="+mn-lt"/>
              </a:rPr>
              <a:t>Περιορισμένη Προσαρμογή σε Ειδικές Απαιτήσεις:</a:t>
            </a:r>
            <a:endParaRPr lang="el-GR" sz="1400">
              <a:cs typeface="Calibri"/>
            </a:endParaRPr>
          </a:p>
          <a:p>
            <a:pPr marL="742950" lvl="1" indent="-285750">
              <a:buFont typeface="Arial"/>
              <a:buChar char="•"/>
            </a:pPr>
            <a:r>
              <a:rPr lang="el-GR" sz="1400">
                <a:ea typeface="+mn-lt"/>
                <a:cs typeface="+mn-lt"/>
              </a:rPr>
              <a:t>Σε περιπτώσεις που απαιτείται εξειδίκευση ή προσαρμογή σε ειδικές απαιτήσεις, η χρήση γενικών εργαλείων μπορεί να μην είναι η καλύτερη λύση.</a:t>
            </a:r>
            <a:endParaRPr lang="el-GR" sz="1400">
              <a:cs typeface="Calibri"/>
            </a:endParaRPr>
          </a:p>
          <a:p>
            <a:pPr marL="742950" lvl="1" indent="-285750">
              <a:buFont typeface="Arial"/>
              <a:buChar char="•"/>
            </a:pPr>
            <a:endParaRPr lang="el-GR" sz="1400">
              <a:ea typeface="+mn-lt"/>
              <a:cs typeface="+mn-lt"/>
            </a:endParaRPr>
          </a:p>
          <a:p>
            <a:pPr>
              <a:buFont typeface="Arial"/>
              <a:buChar char="•"/>
            </a:pPr>
            <a:r>
              <a:rPr lang="el-GR" sz="1400" b="1">
                <a:ea typeface="+mn-lt"/>
                <a:cs typeface="+mn-lt"/>
              </a:rPr>
              <a:t>Απαραίτητη Εκπαίδευση:</a:t>
            </a:r>
            <a:endParaRPr lang="el-GR" sz="1400">
              <a:ea typeface="+mn-lt"/>
              <a:cs typeface="+mn-lt"/>
            </a:endParaRPr>
          </a:p>
          <a:p>
            <a:pPr marL="742950" lvl="1" indent="-285750">
              <a:buFont typeface="Arial"/>
              <a:buChar char="•"/>
            </a:pPr>
            <a:r>
              <a:rPr lang="el-GR" sz="1400">
                <a:ea typeface="+mn-lt"/>
                <a:cs typeface="+mn-lt"/>
              </a:rPr>
              <a:t>Η χρήση πολύπλοκων εργαλείων μπορεί να απαιτεί περισσότερο χρόνο για εκπαίδευση και εξοικείωση από τον προγραμματιστή.</a:t>
            </a:r>
            <a:endParaRPr lang="el-GR" sz="1400">
              <a:cs typeface="Calibri"/>
            </a:endParaRPr>
          </a:p>
          <a:p>
            <a:pPr marL="742950" lvl="1" indent="-285750">
              <a:buFont typeface="Arial"/>
              <a:buChar char="•"/>
            </a:pPr>
            <a:endParaRPr lang="el-GR" sz="1400">
              <a:cs typeface="Calibri"/>
            </a:endParaRPr>
          </a:p>
          <a:p>
            <a:pPr marL="285750" indent="-285750">
              <a:buFont typeface="Arial"/>
              <a:buChar char="•"/>
            </a:pPr>
            <a:r>
              <a:rPr lang="el-GR" sz="1400" b="1">
                <a:cs typeface="Calibri"/>
              </a:rPr>
              <a:t>Μείωση Αποδοτικότητας:</a:t>
            </a:r>
            <a:endParaRPr lang="el-GR" sz="1400">
              <a:cs typeface="Calibri"/>
            </a:endParaRPr>
          </a:p>
          <a:p>
            <a:pPr marL="742950" lvl="1" indent="-285750">
              <a:buFont typeface="Arial"/>
              <a:buChar char="•"/>
            </a:pPr>
            <a:r>
              <a:rPr lang="el-GR" sz="1400">
                <a:cs typeface="Calibri"/>
              </a:rPr>
              <a:t>Χρήση μεγάλου αριθμού νημάτων κάνει το πρόγραμμα λιγότερο ταχύτερο και αποτελεσματικό σε σχέση με την χρήση λιγότερων.</a:t>
            </a:r>
            <a:endParaRPr lang="el-GR" sz="1400">
              <a:ea typeface="Calibri"/>
              <a:cs typeface="Calibri"/>
            </a:endParaRPr>
          </a:p>
        </p:txBody>
      </p:sp>
    </p:spTree>
    <p:extLst>
      <p:ext uri="{BB962C8B-B14F-4D97-AF65-F5344CB8AC3E}">
        <p14:creationId xmlns:p14="http://schemas.microsoft.com/office/powerpoint/2010/main" val="1047134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D91FA-AE0D-40BC-1125-56F4D0264BCE}"/>
              </a:ext>
            </a:extLst>
          </p:cNvPr>
          <p:cNvSpPr>
            <a:spLocks noGrp="1"/>
          </p:cNvSpPr>
          <p:nvPr>
            <p:ph type="title"/>
          </p:nvPr>
        </p:nvSpPr>
        <p:spPr>
          <a:xfrm>
            <a:off x="804672" y="802955"/>
            <a:ext cx="4977976" cy="1454051"/>
          </a:xfrm>
        </p:spPr>
        <p:txBody>
          <a:bodyPr>
            <a:normAutofit/>
          </a:bodyPr>
          <a:lstStyle/>
          <a:p>
            <a:r>
              <a:rPr lang="en-GB" dirty="0" err="1">
                <a:cs typeface="Calibri Light"/>
              </a:rPr>
              <a:t>Εγκ</a:t>
            </a:r>
            <a:r>
              <a:rPr lang="en-GB" dirty="0">
                <a:cs typeface="Calibri Light"/>
              </a:rPr>
              <a:t>ατάσταση</a:t>
            </a:r>
            <a:endParaRPr lang="en-GB" dirty="0"/>
          </a:p>
        </p:txBody>
      </p:sp>
      <p:sp>
        <p:nvSpPr>
          <p:cNvPr id="3" name="Content Placeholder 2">
            <a:extLst>
              <a:ext uri="{FF2B5EF4-FFF2-40B4-BE49-F238E27FC236}">
                <a16:creationId xmlns:a16="http://schemas.microsoft.com/office/drawing/2014/main" id="{CDA358B9-D91B-3B7A-C373-61E897A6017E}"/>
              </a:ext>
            </a:extLst>
          </p:cNvPr>
          <p:cNvSpPr>
            <a:spLocks noGrp="1"/>
          </p:cNvSpPr>
          <p:nvPr>
            <p:ph idx="1"/>
          </p:nvPr>
        </p:nvSpPr>
        <p:spPr>
          <a:xfrm>
            <a:off x="804672" y="2421682"/>
            <a:ext cx="4977578" cy="3639289"/>
          </a:xfrm>
        </p:spPr>
        <p:txBody>
          <a:bodyPr vert="horz" lIns="91440" tIns="45720" rIns="91440" bIns="45720" rtlCol="0" anchor="ctr">
            <a:normAutofit/>
          </a:bodyPr>
          <a:lstStyle/>
          <a:p>
            <a:r>
              <a:rPr lang="en-GB" sz="1800" dirty="0" err="1">
                <a:cs typeface="Calibri"/>
              </a:rPr>
              <a:t>Εγκ</a:t>
            </a:r>
            <a:r>
              <a:rPr lang="en-GB" sz="1800" dirty="0">
                <a:cs typeface="Calibri"/>
              </a:rPr>
              <a:t>ατασταση gcc ή g++ compiler</a:t>
            </a:r>
            <a:br>
              <a:rPr lang="en-GB" sz="1800" dirty="0">
                <a:cs typeface="Calibri"/>
              </a:rPr>
            </a:br>
            <a:r>
              <a:rPr lang="en-GB" sz="1800" dirty="0">
                <a:ea typeface="+mn-lt"/>
                <a:cs typeface="+mn-lt"/>
                <a:hlinkClick r:id="rId2">
                  <a:extLst>
                    <a:ext uri="{A12FA001-AC4F-418D-AE19-62706E023703}">
                      <ahyp:hlinkClr xmlns:ahyp="http://schemas.microsoft.com/office/drawing/2018/hyperlinkcolor" val="tx"/>
                    </a:ext>
                  </a:extLst>
                </a:hlinkClick>
              </a:rPr>
              <a:t>https://sourceforge.net/projects/mingw/</a:t>
            </a:r>
            <a:endParaRPr lang="en-GB" sz="1800" dirty="0">
              <a:cs typeface="Calibri"/>
            </a:endParaRPr>
          </a:p>
          <a:p>
            <a:r>
              <a:rPr lang="en-GB" sz="1800" dirty="0" err="1">
                <a:cs typeface="Calibri"/>
              </a:rPr>
              <a:t>Χρήση</a:t>
            </a:r>
            <a:r>
              <a:rPr lang="en-GB" sz="1800" dirty="0">
                <a:cs typeface="Calibri"/>
              </a:rPr>
              <a:t> </a:t>
            </a:r>
            <a:r>
              <a:rPr lang="en-GB" sz="1800" dirty="0" err="1">
                <a:cs typeface="Calibri"/>
              </a:rPr>
              <a:t>VSCode</a:t>
            </a:r>
            <a:endParaRPr lang="en-GB" sz="1800" dirty="0">
              <a:cs typeface="Calibri"/>
            </a:endParaRPr>
          </a:p>
          <a:p>
            <a:r>
              <a:rPr lang="en-GB" sz="1800" dirty="0">
                <a:cs typeface="Calibri"/>
              </a:rPr>
              <a:t>Η </a:t>
            </a:r>
            <a:r>
              <a:rPr lang="en-GB" sz="1800" dirty="0" err="1">
                <a:cs typeface="Calibri"/>
              </a:rPr>
              <a:t>χρηση</a:t>
            </a:r>
            <a:r>
              <a:rPr lang="en-GB" sz="1800" dirty="0">
                <a:cs typeface="Calibri"/>
              </a:rPr>
              <a:t> </a:t>
            </a:r>
            <a:r>
              <a:rPr lang="en-GB" sz="1800" dirty="0" err="1">
                <a:cs typeface="Calibri"/>
              </a:rPr>
              <a:t>της</a:t>
            </a:r>
            <a:r>
              <a:rPr lang="en-GB" sz="1800" dirty="0">
                <a:cs typeface="Calibri"/>
              </a:rPr>
              <a:t> βιβ</a:t>
            </a:r>
            <a:r>
              <a:rPr lang="en-GB" sz="1800" dirty="0" err="1">
                <a:cs typeface="Calibri"/>
              </a:rPr>
              <a:t>λιοθηκης</a:t>
            </a:r>
            <a:r>
              <a:rPr lang="en-GB" sz="1800" dirty="0">
                <a:cs typeface="Calibri"/>
              </a:rPr>
              <a:t> </a:t>
            </a:r>
            <a:r>
              <a:rPr lang="en-GB" sz="1800" dirty="0" err="1">
                <a:cs typeface="Calibri"/>
              </a:rPr>
              <a:t>windows.h</a:t>
            </a:r>
            <a:r>
              <a:rPr lang="en-GB" sz="1800" dirty="0">
                <a:cs typeface="Calibri"/>
              </a:rPr>
              <a:t> και </a:t>
            </a:r>
            <a:r>
              <a:rPr lang="en-GB" sz="1800" dirty="0" err="1">
                <a:cs typeface="Calibri"/>
              </a:rPr>
              <a:t>ολων</a:t>
            </a:r>
            <a:r>
              <a:rPr lang="en-GB" sz="1800" dirty="0">
                <a:cs typeface="Calibri"/>
              </a:rPr>
              <a:t> </a:t>
            </a:r>
            <a:r>
              <a:rPr lang="en-GB" sz="1800" dirty="0" err="1">
                <a:cs typeface="Calibri"/>
              </a:rPr>
              <a:t>των</a:t>
            </a:r>
            <a:r>
              <a:rPr lang="en-GB" sz="1800" dirty="0">
                <a:cs typeface="Calibri"/>
              </a:rPr>
              <a:t> α</a:t>
            </a:r>
            <a:r>
              <a:rPr lang="en-GB" sz="1800" dirty="0" err="1">
                <a:cs typeface="Calibri"/>
              </a:rPr>
              <a:t>λλον</a:t>
            </a:r>
            <a:r>
              <a:rPr lang="en-GB" sz="1800" dirty="0">
                <a:cs typeface="Calibri"/>
              </a:rPr>
              <a:t> βιβ</a:t>
            </a:r>
            <a:r>
              <a:rPr lang="en-GB" sz="1800" dirty="0" err="1">
                <a:cs typeface="Calibri"/>
              </a:rPr>
              <a:t>λιοθηκων</a:t>
            </a:r>
            <a:r>
              <a:rPr lang="en-GB" sz="1800" dirty="0">
                <a:cs typeface="Calibri"/>
              </a:rPr>
              <a:t> </a:t>
            </a:r>
            <a:r>
              <a:rPr lang="en-GB" sz="1800" dirty="0" err="1">
                <a:cs typeface="Calibri"/>
              </a:rPr>
              <a:t>τον</a:t>
            </a:r>
            <a:r>
              <a:rPr lang="en-GB" sz="1800" dirty="0">
                <a:cs typeface="Calibri"/>
              </a:rPr>
              <a:t> windows </a:t>
            </a:r>
            <a:r>
              <a:rPr lang="en-GB" sz="1800" dirty="0" err="1">
                <a:cs typeface="Calibri"/>
              </a:rPr>
              <a:t>ερχοντ</a:t>
            </a:r>
            <a:r>
              <a:rPr lang="en-GB" sz="1800" dirty="0">
                <a:cs typeface="Calibri"/>
              </a:rPr>
              <a:t>αι buildin με καθε λειτουργικο συστημα windows</a:t>
            </a:r>
            <a:endParaRPr lang="en-US" sz="1800" dirty="0">
              <a:cs typeface="Calibri" panose="020F0502020204030204"/>
            </a:endParaRPr>
          </a:p>
          <a:p>
            <a:r>
              <a:rPr lang="en-GB" sz="1800" dirty="0" err="1">
                <a:cs typeface="Calibri"/>
              </a:rPr>
              <a:t>Σε</a:t>
            </a:r>
            <a:r>
              <a:rPr lang="en-GB" sz="1800" dirty="0">
                <a:cs typeface="Calibri"/>
              </a:rPr>
              <a:t> π</a:t>
            </a:r>
            <a:r>
              <a:rPr lang="en-GB" sz="1800" dirty="0" err="1">
                <a:cs typeface="Calibri"/>
              </a:rPr>
              <a:t>ερί</a:t>
            </a:r>
            <a:r>
              <a:rPr lang="en-GB" sz="1800" dirty="0">
                <a:cs typeface="Calibri"/>
              </a:rPr>
              <a:t>πτωση που ο μεταγλωτηστης μας δεν μπορει να συνδεθει με το windowsAPI τοτε χρειαζεται η παρακατω δηλωση για να γινει link:</a:t>
            </a:r>
            <a:br>
              <a:rPr lang="en-GB" sz="1800" dirty="0">
                <a:ea typeface="+mn-lt"/>
                <a:cs typeface="+mn-lt"/>
              </a:rPr>
            </a:br>
            <a:r>
              <a:rPr lang="en-GB" sz="1800" dirty="0">
                <a:ea typeface="+mn-lt"/>
                <a:cs typeface="+mn-lt"/>
              </a:rPr>
              <a:t>#pragma comment(lib, "kernel32.lib")</a:t>
            </a:r>
          </a:p>
          <a:p>
            <a:endParaRPr lang="en-GB" sz="1800" dirty="0">
              <a:solidFill>
                <a:schemeClr val="tx2"/>
              </a:solidFill>
              <a:ea typeface="+mn-lt"/>
              <a:cs typeface="+mn-lt"/>
            </a:endParaRPr>
          </a:p>
        </p:txBody>
      </p:sp>
      <p:pic>
        <p:nvPicPr>
          <p:cNvPr id="7" name="Graphic 6" descr="Download with solid fill">
            <a:extLst>
              <a:ext uri="{FF2B5EF4-FFF2-40B4-BE49-F238E27FC236}">
                <a16:creationId xmlns:a16="http://schemas.microsoft.com/office/drawing/2014/main" id="{D6B1F121-3363-AD66-55D1-CB62ACE42C9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5285" y="1727039"/>
            <a:ext cx="3620021" cy="3620021"/>
          </a:xfrm>
          <a:prstGeom prst="rect">
            <a:avLst/>
          </a:prstGeom>
        </p:spPr>
      </p:pic>
      <p:pic>
        <p:nvPicPr>
          <p:cNvPr id="5" name="Picture 4">
            <a:extLst>
              <a:ext uri="{FF2B5EF4-FFF2-40B4-BE49-F238E27FC236}">
                <a16:creationId xmlns:a16="http://schemas.microsoft.com/office/drawing/2014/main" id="{591836C6-E879-4C5C-08B6-75F9EB0E1C53}"/>
              </a:ext>
            </a:extLst>
          </p:cNvPr>
          <p:cNvPicPr>
            <a:picLocks noChangeAspect="1"/>
          </p:cNvPicPr>
          <p:nvPr/>
        </p:nvPicPr>
        <p:blipFill>
          <a:blip r:embed="rId5"/>
          <a:stretch>
            <a:fillRect/>
          </a:stretch>
        </p:blipFill>
        <p:spPr>
          <a:xfrm>
            <a:off x="9626581" y="104582"/>
            <a:ext cx="2457450" cy="771525"/>
          </a:xfrm>
          <a:prstGeom prst="rect">
            <a:avLst/>
          </a:prstGeom>
        </p:spPr>
      </p:pic>
    </p:spTree>
    <p:extLst>
      <p:ext uri="{BB962C8B-B14F-4D97-AF65-F5344CB8AC3E}">
        <p14:creationId xmlns:p14="http://schemas.microsoft.com/office/powerpoint/2010/main" val="2639055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CD6DA-E67C-890A-09F6-120390856B25}"/>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l-GR" sz="4000" dirty="0"/>
              <a:t>Δημιουργία</a:t>
            </a:r>
            <a:r>
              <a:rPr lang="el-GR" sz="4000" kern="1200" dirty="0">
                <a:latin typeface="+mj-lt"/>
                <a:ea typeface="+mj-ea"/>
                <a:cs typeface="+mj-cs"/>
              </a:rPr>
              <a:t> </a:t>
            </a:r>
            <a:r>
              <a:rPr lang="el-GR" sz="4000" dirty="0"/>
              <a:t>Νήματος</a:t>
            </a:r>
            <a:endParaRPr lang="el-GR" sz="4000" kern="1200" dirty="0">
              <a:latin typeface="+mj-lt"/>
              <a:cs typeface="Calibri Light"/>
            </a:endParaRPr>
          </a:p>
        </p:txBody>
      </p:sp>
      <p:pic>
        <p:nvPicPr>
          <p:cNvPr id="14" name="Content Placeholder 13" descr="A screen shot of a computer&#10;&#10;Description automatically generated">
            <a:extLst>
              <a:ext uri="{FF2B5EF4-FFF2-40B4-BE49-F238E27FC236}">
                <a16:creationId xmlns:a16="http://schemas.microsoft.com/office/drawing/2014/main" id="{7AB0A39E-244B-04EB-7B78-DFEEE9A5419E}"/>
              </a:ext>
            </a:extLst>
          </p:cNvPr>
          <p:cNvPicPr>
            <a:picLocks noGrp="1" noChangeAspect="1"/>
          </p:cNvPicPr>
          <p:nvPr>
            <p:ph idx="1"/>
          </p:nvPr>
        </p:nvPicPr>
        <p:blipFill>
          <a:blip r:embed="rId2"/>
          <a:stretch>
            <a:fillRect/>
          </a:stretch>
        </p:blipFill>
        <p:spPr>
          <a:xfrm>
            <a:off x="2648503" y="1675866"/>
            <a:ext cx="6640336" cy="2080448"/>
          </a:xfrm>
        </p:spPr>
      </p:pic>
      <p:sp>
        <p:nvSpPr>
          <p:cNvPr id="8" name="TextBox 7">
            <a:extLst>
              <a:ext uri="{FF2B5EF4-FFF2-40B4-BE49-F238E27FC236}">
                <a16:creationId xmlns:a16="http://schemas.microsoft.com/office/drawing/2014/main" id="{575AAC1A-3BD5-B3F5-E86C-23AD5FB3D4F9}"/>
              </a:ext>
            </a:extLst>
          </p:cNvPr>
          <p:cNvSpPr txBox="1"/>
          <p:nvPr/>
        </p:nvSpPr>
        <p:spPr>
          <a:xfrm>
            <a:off x="1092352" y="3905387"/>
            <a:ext cx="9755043"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l-GR" sz="1200" b="1" dirty="0">
                <a:solidFill>
                  <a:srgbClr val="9CDCFE"/>
                </a:solidFill>
                <a:latin typeface="Consolas"/>
              </a:rPr>
              <a:t>LpThreadAttributes</a:t>
            </a:r>
            <a:r>
              <a:rPr lang="el-GR" sz="1200" dirty="0">
                <a:solidFill>
                  <a:srgbClr val="9CDCFE"/>
                </a:solidFill>
                <a:latin typeface="Consolas"/>
              </a:rPr>
              <a:t>=</a:t>
            </a:r>
            <a:r>
              <a:rPr lang="el-GR" sz="1200" dirty="0">
                <a:solidFill>
                  <a:srgbClr val="9CDCFE"/>
                </a:solidFill>
                <a:latin typeface="Consolas"/>
                <a:ea typeface="+mn-lt"/>
                <a:cs typeface="+mn-lt"/>
              </a:rPr>
              <a:t>  </a:t>
            </a:r>
            <a:r>
              <a:rPr lang="el-GR" sz="1200" dirty="0">
                <a:ea typeface="+mn-lt"/>
                <a:cs typeface="+mn-lt"/>
              </a:rPr>
              <a:t>Ένας δείκτης σε δομή SECURITY_ATTRIBUTES που καθορίζει εάν το νήμα είναι κληρονομημένο από άλλες διεργασίες. Μπορεί να είναι NULL για προεπιλεγμένες ρυθμίσεις ασφάλειας</a:t>
            </a:r>
            <a:r>
              <a:rPr lang="el-GR" sz="1200" dirty="0">
                <a:solidFill>
                  <a:srgbClr val="9CDCFE"/>
                </a:solidFill>
                <a:ea typeface="+mn-lt"/>
                <a:cs typeface="+mn-lt"/>
              </a:rPr>
              <a:t>.</a:t>
            </a:r>
            <a:br>
              <a:rPr lang="el-GR" sz="1200" dirty="0">
                <a:latin typeface="Calibri"/>
                <a:cs typeface="Calibri"/>
              </a:rPr>
            </a:br>
            <a:br>
              <a:rPr lang="el-GR" sz="1200" dirty="0">
                <a:latin typeface="Consolas"/>
              </a:rPr>
            </a:br>
            <a:r>
              <a:rPr lang="el-GR" sz="1200" b="1" dirty="0">
                <a:solidFill>
                  <a:srgbClr val="9CDCFE"/>
                </a:solidFill>
                <a:latin typeface="Consolas"/>
              </a:rPr>
              <a:t>dwStackSize</a:t>
            </a:r>
            <a:r>
              <a:rPr lang="el-GR" sz="1200" dirty="0">
                <a:solidFill>
                  <a:srgbClr val="9CDCFE"/>
                </a:solidFill>
                <a:latin typeface="Consolas"/>
              </a:rPr>
              <a:t>=</a:t>
            </a:r>
            <a:r>
              <a:rPr lang="el-GR" sz="1200" dirty="0">
                <a:solidFill>
                  <a:srgbClr val="9CDCFE"/>
                </a:solidFill>
                <a:latin typeface="Consolas"/>
                <a:ea typeface="+mn-lt"/>
                <a:cs typeface="+mn-lt"/>
              </a:rPr>
              <a:t>  </a:t>
            </a:r>
            <a:r>
              <a:rPr lang="el-GR" sz="1200" dirty="0">
                <a:ea typeface="+mn-lt"/>
                <a:cs typeface="+mn-lt"/>
              </a:rPr>
              <a:t>Ένας ακέραιος που καθορίζει το μέγεθος του σωρού για το νήμα. Μπορεί να είναι 0 για να χρησιμοποιηθεί το προεπιλεγμένο μέγεθος.</a:t>
            </a:r>
            <a:br>
              <a:rPr lang="el-GR" sz="1200" dirty="0">
                <a:ea typeface="+mn-lt"/>
                <a:cs typeface="+mn-lt"/>
              </a:rPr>
            </a:br>
            <a:endParaRPr lang="el-GR" sz="1200" dirty="0">
              <a:ea typeface="+mn-lt"/>
              <a:cs typeface="+mn-lt"/>
            </a:endParaRPr>
          </a:p>
          <a:p>
            <a:r>
              <a:rPr lang="el-GR" sz="1200" b="1" dirty="0">
                <a:solidFill>
                  <a:srgbClr val="9CDCFE"/>
                </a:solidFill>
                <a:latin typeface="Consolas"/>
              </a:rPr>
              <a:t>LpStartAddress</a:t>
            </a:r>
            <a:r>
              <a:rPr lang="el-GR" sz="1200" dirty="0">
                <a:solidFill>
                  <a:srgbClr val="9CDCFE"/>
                </a:solidFill>
                <a:latin typeface="Consolas"/>
              </a:rPr>
              <a:t>=</a:t>
            </a:r>
            <a:r>
              <a:rPr lang="el-GR" sz="1200" dirty="0">
                <a:solidFill>
                  <a:srgbClr val="9CDCFE"/>
                </a:solidFill>
                <a:latin typeface="Consolas"/>
                <a:ea typeface="+mn-lt"/>
                <a:cs typeface="+mn-lt"/>
              </a:rPr>
              <a:t>  </a:t>
            </a:r>
            <a:r>
              <a:rPr lang="el-GR" sz="1200" dirty="0">
                <a:ea typeface="+mn-lt"/>
                <a:cs typeface="+mn-lt"/>
              </a:rPr>
              <a:t>Ένας δείκτης σε μια συνάρτηση που θα εκτελείται από το νήμα.</a:t>
            </a:r>
            <a:br>
              <a:rPr lang="el-GR" sz="1200" dirty="0">
                <a:ea typeface="+mn-lt"/>
                <a:cs typeface="+mn-lt"/>
              </a:rPr>
            </a:br>
            <a:endParaRPr lang="el-GR" sz="1200" dirty="0">
              <a:ea typeface="+mn-lt"/>
              <a:cs typeface="+mn-lt"/>
            </a:endParaRPr>
          </a:p>
          <a:p>
            <a:r>
              <a:rPr lang="el-GR" sz="1200" b="1" dirty="0">
                <a:solidFill>
                  <a:srgbClr val="9CDCFE"/>
                </a:solidFill>
                <a:latin typeface="Consolas"/>
              </a:rPr>
              <a:t>LpParameter</a:t>
            </a:r>
            <a:r>
              <a:rPr lang="el-GR" sz="1200" dirty="0">
                <a:solidFill>
                  <a:srgbClr val="9CDCFE"/>
                </a:solidFill>
                <a:latin typeface="Consolas"/>
              </a:rPr>
              <a:t>=</a:t>
            </a:r>
            <a:r>
              <a:rPr lang="el-GR" sz="1200" dirty="0">
                <a:solidFill>
                  <a:srgbClr val="9CDCFE"/>
                </a:solidFill>
                <a:latin typeface="Consolas"/>
                <a:ea typeface="+mn-lt"/>
                <a:cs typeface="+mn-lt"/>
              </a:rPr>
              <a:t>  </a:t>
            </a:r>
            <a:r>
              <a:rPr lang="el-GR" sz="1200" dirty="0">
                <a:ea typeface="+mn-lt"/>
                <a:cs typeface="+mn-lt"/>
              </a:rPr>
              <a:t>Ένας γενικός δείκτης που παρέχεται ως παράμετρος στη συνάρτηση που καλείται από το νήμα.</a:t>
            </a:r>
            <a:br>
              <a:rPr lang="el-GR" sz="1200" dirty="0">
                <a:ea typeface="+mn-lt"/>
                <a:cs typeface="+mn-lt"/>
              </a:rPr>
            </a:br>
            <a:endParaRPr lang="el-GR" sz="1200" dirty="0">
              <a:latin typeface="Consolas"/>
            </a:endParaRPr>
          </a:p>
          <a:p>
            <a:r>
              <a:rPr lang="el-GR" sz="1200" b="1" dirty="0">
                <a:solidFill>
                  <a:srgbClr val="9CDCFE"/>
                </a:solidFill>
                <a:latin typeface="Consolas"/>
              </a:rPr>
              <a:t>DwCreationFlags</a:t>
            </a:r>
            <a:r>
              <a:rPr lang="el-GR" sz="1200" dirty="0">
                <a:solidFill>
                  <a:srgbClr val="9CDCFE"/>
                </a:solidFill>
                <a:latin typeface="Consolas"/>
              </a:rPr>
              <a:t>=</a:t>
            </a:r>
            <a:r>
              <a:rPr lang="el-GR" sz="1200" dirty="0">
                <a:solidFill>
                  <a:srgbClr val="9CDCFE"/>
                </a:solidFill>
                <a:latin typeface="Consolas"/>
                <a:ea typeface="+mn-lt"/>
                <a:cs typeface="+mn-lt"/>
              </a:rPr>
              <a:t>  </a:t>
            </a:r>
            <a:r>
              <a:rPr lang="el-GR" sz="1200" dirty="0">
                <a:ea typeface="+mn-lt"/>
                <a:cs typeface="+mn-lt"/>
              </a:rPr>
              <a:t>Ένας ακέραιος που περιέχει διάφορες σημαίες που επηρεάζουν τη δημιουργία του νήματος.</a:t>
            </a:r>
            <a:br>
              <a:rPr lang="el-GR" sz="1200" dirty="0">
                <a:ea typeface="+mn-lt"/>
                <a:cs typeface="+mn-lt"/>
              </a:rPr>
            </a:br>
            <a:endParaRPr lang="el-GR" sz="1200" dirty="0">
              <a:latin typeface="Consolas"/>
            </a:endParaRPr>
          </a:p>
          <a:p>
            <a:r>
              <a:rPr lang="el-GR" sz="1200" b="1" dirty="0">
                <a:solidFill>
                  <a:srgbClr val="9CDCFE"/>
                </a:solidFill>
                <a:latin typeface="Consolas"/>
              </a:rPr>
              <a:t>LpThreadId</a:t>
            </a:r>
            <a:r>
              <a:rPr lang="el-GR" sz="1200" dirty="0">
                <a:solidFill>
                  <a:srgbClr val="9CDCFE"/>
                </a:solidFill>
                <a:latin typeface="Consolas"/>
              </a:rPr>
              <a:t>=</a:t>
            </a:r>
            <a:r>
              <a:rPr lang="el-GR" sz="1200" dirty="0">
                <a:solidFill>
                  <a:srgbClr val="9CDCFE"/>
                </a:solidFill>
                <a:latin typeface="Consolas"/>
                <a:ea typeface="+mn-lt"/>
                <a:cs typeface="+mn-lt"/>
              </a:rPr>
              <a:t>  </a:t>
            </a:r>
            <a:r>
              <a:rPr lang="el-GR" sz="1200" dirty="0">
                <a:ea typeface="+mn-lt"/>
                <a:cs typeface="+mn-lt"/>
              </a:rPr>
              <a:t>Ένας δείκτης σε μεταβλητή όπου θα αποθηκευτεί το αναγνωριστικό του νήματος. Μπορεί να είναι NULL αν δεν ενδιαφέρεστε για το αναγνωριστικό.</a:t>
            </a:r>
            <a:endParaRPr lang="el-GR" sz="1200" dirty="0">
              <a:ea typeface="Calibri"/>
              <a:cs typeface="Calibri"/>
            </a:endParaRPr>
          </a:p>
          <a:p>
            <a:endParaRPr lang="en-GB" sz="1200" dirty="0">
              <a:solidFill>
                <a:srgbClr val="4EC9B0"/>
              </a:solidFill>
              <a:latin typeface="Consolas"/>
              <a:cs typeface="Calibri" panose="020F0502020204030204"/>
            </a:endParaRPr>
          </a:p>
        </p:txBody>
      </p:sp>
      <p:pic>
        <p:nvPicPr>
          <p:cNvPr id="4" name="Picture 3">
            <a:extLst>
              <a:ext uri="{FF2B5EF4-FFF2-40B4-BE49-F238E27FC236}">
                <a16:creationId xmlns:a16="http://schemas.microsoft.com/office/drawing/2014/main" id="{945D2B30-6E0D-557F-0C0D-40AB724F454C}"/>
              </a:ext>
            </a:extLst>
          </p:cNvPr>
          <p:cNvPicPr>
            <a:picLocks noChangeAspect="1"/>
          </p:cNvPicPr>
          <p:nvPr/>
        </p:nvPicPr>
        <p:blipFill>
          <a:blip r:embed="rId3"/>
          <a:stretch>
            <a:fillRect/>
          </a:stretch>
        </p:blipFill>
        <p:spPr>
          <a:xfrm>
            <a:off x="9618670" y="81147"/>
            <a:ext cx="2457450" cy="771525"/>
          </a:xfrm>
          <a:prstGeom prst="rect">
            <a:avLst/>
          </a:prstGeom>
        </p:spPr>
      </p:pic>
    </p:spTree>
    <p:extLst>
      <p:ext uri="{BB962C8B-B14F-4D97-AF65-F5344CB8AC3E}">
        <p14:creationId xmlns:p14="http://schemas.microsoft.com/office/powerpoint/2010/main" val="806685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CD6DA-E67C-890A-09F6-120390856B25}"/>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GB" dirty="0" err="1"/>
              <a:t>Αν</a:t>
            </a:r>
            <a:r>
              <a:rPr lang="en-GB" dirty="0"/>
              <a:t>αμονή Νήματος</a:t>
            </a:r>
            <a:endParaRPr lang="el-GR" dirty="0"/>
          </a:p>
        </p:txBody>
      </p:sp>
      <p:pic>
        <p:nvPicPr>
          <p:cNvPr id="6" name="Content Placeholder 9" descr="A black rectangle with yellow and green text&#10;&#10;Description automatically generated">
            <a:extLst>
              <a:ext uri="{FF2B5EF4-FFF2-40B4-BE49-F238E27FC236}">
                <a16:creationId xmlns:a16="http://schemas.microsoft.com/office/drawing/2014/main" id="{80362B99-A108-FFF4-1B45-1E16A3AD1F15}"/>
              </a:ext>
            </a:extLst>
          </p:cNvPr>
          <p:cNvPicPr>
            <a:picLocks noChangeAspect="1"/>
          </p:cNvPicPr>
          <p:nvPr/>
        </p:nvPicPr>
        <p:blipFill>
          <a:blip r:embed="rId2"/>
          <a:stretch>
            <a:fillRect/>
          </a:stretch>
        </p:blipFill>
        <p:spPr>
          <a:xfrm>
            <a:off x="2809699" y="1767799"/>
            <a:ext cx="5838825" cy="1400175"/>
          </a:xfrm>
          <a:prstGeom prst="rect">
            <a:avLst/>
          </a:prstGeom>
        </p:spPr>
      </p:pic>
      <p:sp>
        <p:nvSpPr>
          <p:cNvPr id="10" name="TextBox 9">
            <a:extLst>
              <a:ext uri="{FF2B5EF4-FFF2-40B4-BE49-F238E27FC236}">
                <a16:creationId xmlns:a16="http://schemas.microsoft.com/office/drawing/2014/main" id="{C0FBDF95-FEA0-CF21-6802-260AD4444E17}"/>
              </a:ext>
            </a:extLst>
          </p:cNvPr>
          <p:cNvSpPr txBox="1"/>
          <p:nvPr/>
        </p:nvSpPr>
        <p:spPr>
          <a:xfrm>
            <a:off x="1523999" y="3504588"/>
            <a:ext cx="8278518" cy="23237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l-GR" sz="1100" dirty="0" err="1">
                <a:solidFill>
                  <a:srgbClr val="9CDCFE"/>
                </a:solidFill>
                <a:latin typeface="Consolas"/>
              </a:rPr>
              <a:t>hHandle</a:t>
            </a:r>
            <a:r>
              <a:rPr lang="el-GR" sz="1100" dirty="0">
                <a:solidFill>
                  <a:srgbClr val="9CDCFE"/>
                </a:solidFill>
                <a:latin typeface="Consolas"/>
              </a:rPr>
              <a:t>= </a:t>
            </a:r>
            <a:r>
              <a:rPr lang="el-GR" sz="1100" dirty="0">
                <a:solidFill>
                  <a:srgbClr val="9CDCFE"/>
                </a:solidFill>
                <a:latin typeface="Consolas"/>
                <a:ea typeface="+mn-lt"/>
                <a:cs typeface="+mn-lt"/>
              </a:rPr>
              <a:t> </a:t>
            </a:r>
            <a:r>
              <a:rPr lang="el-GR" sz="1200" dirty="0">
                <a:ea typeface="+mn-lt"/>
                <a:cs typeface="+mn-lt"/>
              </a:rPr>
              <a:t>Αυτή είναι η λαβή (</a:t>
            </a:r>
            <a:r>
              <a:rPr lang="el-GR" sz="1200" dirty="0" err="1">
                <a:ea typeface="+mn-lt"/>
                <a:cs typeface="+mn-lt"/>
              </a:rPr>
              <a:t>handle</a:t>
            </a:r>
            <a:r>
              <a:rPr lang="el-GR" sz="1200" dirty="0">
                <a:ea typeface="+mn-lt"/>
                <a:cs typeface="+mn-lt"/>
              </a:rPr>
              <a:t>) προς το αντικείμενο που πρέπει να περιμένουμε. Συνήθως, αυτή είναι η λαβή ενός νήματος, ενός αρχείου, ή ενός άλλου σημαντικού αντικειμένου στο σύστημα.</a:t>
            </a:r>
            <a:endParaRPr lang="el-GR" sz="1100" dirty="0">
              <a:latin typeface="Consolas"/>
            </a:endParaRPr>
          </a:p>
          <a:p>
            <a:endParaRPr lang="el-GR" sz="1100" dirty="0">
              <a:solidFill>
                <a:srgbClr val="CCCCCC"/>
              </a:solidFill>
              <a:latin typeface="Consolas"/>
            </a:endParaRPr>
          </a:p>
          <a:p>
            <a:r>
              <a:rPr lang="el-GR" sz="1100" dirty="0" err="1">
                <a:solidFill>
                  <a:srgbClr val="9CDCFE"/>
                </a:solidFill>
                <a:latin typeface="Consolas"/>
              </a:rPr>
              <a:t>DwMilliseconds</a:t>
            </a:r>
            <a:r>
              <a:rPr lang="el-GR" sz="1100" dirty="0">
                <a:solidFill>
                  <a:srgbClr val="9CDCFE"/>
                </a:solidFill>
                <a:latin typeface="Consolas"/>
              </a:rPr>
              <a:t>=</a:t>
            </a:r>
            <a:r>
              <a:rPr lang="el-GR" sz="1100" dirty="0">
                <a:solidFill>
                  <a:srgbClr val="9CDCFE"/>
                </a:solidFill>
                <a:latin typeface="Consolas"/>
                <a:ea typeface="+mn-lt"/>
                <a:cs typeface="+mn-lt"/>
              </a:rPr>
              <a:t>  </a:t>
            </a:r>
            <a:r>
              <a:rPr lang="el-GR" sz="1200" dirty="0">
                <a:ea typeface="+mn-lt"/>
                <a:cs typeface="+mn-lt"/>
              </a:rPr>
              <a:t>Αυτή είναι η μέγιστη περίοδος που η συνάρτηση θα περιμένει για τη διαθεσιμότητα του αντικειμένου προτού επιστραφεί. Εάν το αντικείμενο γίνει διαθέσιμο πριν από την εκπνοή της περιόδου αναμονής, η συνάρτηση επιστρέφει. Εάν το αντικείμενο δεν γίνει διαθέσιμο εντός της περιόδου αναμονής, η συνάρτηση επιστρέφει όταν η περίοδος αναμονής λήξει.</a:t>
            </a:r>
            <a:endParaRPr lang="el-GR" dirty="0">
              <a:ea typeface="Calibri"/>
              <a:cs typeface="Calibri"/>
            </a:endParaRPr>
          </a:p>
          <a:p>
            <a:pPr algn="l"/>
            <a:endParaRPr lang="el-GR" dirty="0">
              <a:ea typeface="Calibri"/>
              <a:cs typeface="Calibri"/>
            </a:endParaRPr>
          </a:p>
          <a:p>
            <a:r>
              <a:rPr lang="el-GR" sz="1400" dirty="0">
                <a:ea typeface="+mn-lt"/>
                <a:cs typeface="+mn-lt"/>
              </a:rPr>
              <a:t>Η συνάρτηση επιστρέφει έναν κωδικό κατάστασης που υποδεικνύει το αποτέλεσμα της αναμονής. Ορισμένες από τις κύριες επιστρεφόμενες τιμές περιλαμβάνουν το WAIT_OBJECT_0 (αν το αντικείμενο γίνει διαθέσιμο), το WAIT_TIMEOUT (αν η περίοδος αναμονής λήξει χωρίς να είναι διαθέσιμο το αντικείμενο), και το WAIT_FAILED (αν η συνάρτηση αντιμετωπίσει σφάλμα).</a:t>
            </a:r>
            <a:endParaRPr lang="el-GR" sz="1400" dirty="0"/>
          </a:p>
        </p:txBody>
      </p:sp>
      <p:pic>
        <p:nvPicPr>
          <p:cNvPr id="4" name="Picture 3">
            <a:extLst>
              <a:ext uri="{FF2B5EF4-FFF2-40B4-BE49-F238E27FC236}">
                <a16:creationId xmlns:a16="http://schemas.microsoft.com/office/drawing/2014/main" id="{24D82812-D8F9-FAE1-C545-A9A74B777411}"/>
              </a:ext>
            </a:extLst>
          </p:cNvPr>
          <p:cNvPicPr>
            <a:picLocks noChangeAspect="1"/>
          </p:cNvPicPr>
          <p:nvPr/>
        </p:nvPicPr>
        <p:blipFill>
          <a:blip r:embed="rId3"/>
          <a:stretch>
            <a:fillRect/>
          </a:stretch>
        </p:blipFill>
        <p:spPr>
          <a:xfrm>
            <a:off x="9597895" y="106488"/>
            <a:ext cx="2457450" cy="771525"/>
          </a:xfrm>
          <a:prstGeom prst="rect">
            <a:avLst/>
          </a:prstGeom>
        </p:spPr>
      </p:pic>
    </p:spTree>
    <p:extLst>
      <p:ext uri="{BB962C8B-B14F-4D97-AF65-F5344CB8AC3E}">
        <p14:creationId xmlns:p14="http://schemas.microsoft.com/office/powerpoint/2010/main" val="19559702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2479</Words>
  <Application>Microsoft Office PowerPoint</Application>
  <PresentationFormat>Widescreen</PresentationFormat>
  <Paragraphs>201</Paragraphs>
  <Slides>31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Calibri Light</vt:lpstr>
      <vt:lpstr>Consolas</vt:lpstr>
      <vt:lpstr>Office Theme</vt:lpstr>
      <vt:lpstr>Windows Systems Programming: Threads , Multithreading &amp; Concurrency</vt:lpstr>
      <vt:lpstr>Ιστορική Αναδρομή</vt:lpstr>
      <vt:lpstr>Τι είναι Νήμα</vt:lpstr>
      <vt:lpstr>Τι είναι Νήμα</vt:lpstr>
      <vt:lpstr>Windows.h</vt:lpstr>
      <vt:lpstr>Πλεονεκτήματα</vt:lpstr>
      <vt:lpstr>Εγκατάσταση</vt:lpstr>
      <vt:lpstr>Δημιουργία Νήματος</vt:lpstr>
      <vt:lpstr>Αναμονή Νήματος</vt:lpstr>
      <vt:lpstr>Hello World</vt:lpstr>
      <vt:lpstr>Αναμονή Πολλαπλων Νημάτων</vt:lpstr>
      <vt:lpstr>Multi Wait</vt:lpstr>
      <vt:lpstr>Αλλες χρησιμες συναρτησεις</vt:lpstr>
      <vt:lpstr>Χρησιμες Συναρτησεις</vt:lpstr>
      <vt:lpstr>Συγχρονισμός </vt:lpstr>
      <vt:lpstr>Mutexes</vt:lpstr>
      <vt:lpstr>Mutexes Restrictions</vt:lpstr>
      <vt:lpstr>Mutex</vt:lpstr>
      <vt:lpstr>Semaphores</vt:lpstr>
      <vt:lpstr>Semaphores Restrictions</vt:lpstr>
      <vt:lpstr>Semaphore</vt:lpstr>
      <vt:lpstr>Events</vt:lpstr>
      <vt:lpstr>Events Restrictions</vt:lpstr>
      <vt:lpstr>Event</vt:lpstr>
      <vt:lpstr>Interlock</vt:lpstr>
      <vt:lpstr>Interlock Restrictions</vt:lpstr>
      <vt:lpstr>Interlock</vt:lpstr>
      <vt:lpstr>Critical Sections</vt:lpstr>
      <vt:lpstr>Critical Sections Restrictions</vt:lpstr>
      <vt:lpstr>Critical Section</vt:lpstr>
      <vt:lpstr>Πηγές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Sotirios Rafail Meletiou</cp:lastModifiedBy>
  <cp:revision>53</cp:revision>
  <dcterms:created xsi:type="dcterms:W3CDTF">2023-11-17T15:31:21Z</dcterms:created>
  <dcterms:modified xsi:type="dcterms:W3CDTF">2023-11-29T15:57:02Z</dcterms:modified>
</cp:coreProperties>
</file>